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DF4B-B62F-49AB-8E95-97BF115F6C88}" type="datetimeFigureOut">
              <a:rPr lang="th-TH" smtClean="0"/>
              <a:t>28/06/62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33D3-E97C-4D24-A7B1-AE99B58190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359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DF4B-B62F-49AB-8E95-97BF115F6C88}" type="datetimeFigureOut">
              <a:rPr lang="th-TH" smtClean="0"/>
              <a:t>28/06/62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33D3-E97C-4D24-A7B1-AE99B58190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300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DF4B-B62F-49AB-8E95-97BF115F6C88}" type="datetimeFigureOut">
              <a:rPr lang="th-TH" smtClean="0"/>
              <a:t>28/06/62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33D3-E97C-4D24-A7B1-AE99B58190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986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DF4B-B62F-49AB-8E95-97BF115F6C88}" type="datetimeFigureOut">
              <a:rPr lang="th-TH" smtClean="0"/>
              <a:t>28/06/62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33D3-E97C-4D24-A7B1-AE99B58190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722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DF4B-B62F-49AB-8E95-97BF115F6C88}" type="datetimeFigureOut">
              <a:rPr lang="th-TH" smtClean="0"/>
              <a:t>28/06/62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33D3-E97C-4D24-A7B1-AE99B58190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609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DF4B-B62F-49AB-8E95-97BF115F6C88}" type="datetimeFigureOut">
              <a:rPr lang="th-TH" smtClean="0"/>
              <a:t>28/06/62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33D3-E97C-4D24-A7B1-AE99B58190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163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DF4B-B62F-49AB-8E95-97BF115F6C88}" type="datetimeFigureOut">
              <a:rPr lang="th-TH" smtClean="0"/>
              <a:t>28/06/62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33D3-E97C-4D24-A7B1-AE99B58190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09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DF4B-B62F-49AB-8E95-97BF115F6C88}" type="datetimeFigureOut">
              <a:rPr lang="th-TH" smtClean="0"/>
              <a:t>28/06/62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33D3-E97C-4D24-A7B1-AE99B58190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799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DF4B-B62F-49AB-8E95-97BF115F6C88}" type="datetimeFigureOut">
              <a:rPr lang="th-TH" smtClean="0"/>
              <a:t>28/06/62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33D3-E97C-4D24-A7B1-AE99B58190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864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DF4B-B62F-49AB-8E95-97BF115F6C88}" type="datetimeFigureOut">
              <a:rPr lang="th-TH" smtClean="0"/>
              <a:t>28/06/62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33D3-E97C-4D24-A7B1-AE99B58190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4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DF4B-B62F-49AB-8E95-97BF115F6C88}" type="datetimeFigureOut">
              <a:rPr lang="th-TH" smtClean="0"/>
              <a:t>28/06/62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33D3-E97C-4D24-A7B1-AE99B58190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90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DF4B-B62F-49AB-8E95-97BF115F6C88}" type="datetimeFigureOut">
              <a:rPr lang="th-TH" smtClean="0"/>
              <a:t>28/06/62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33D3-E97C-4D24-A7B1-AE99B58190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75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20461" y="323873"/>
            <a:ext cx="9650569" cy="616286"/>
          </a:xfrm>
        </p:spPr>
        <p:txBody>
          <a:bodyPr>
            <a:noAutofit/>
          </a:bodyPr>
          <a:lstStyle/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โครงการยุทธศาสตร์มหาวิทยาลัยราชภัฏเพื่อการพัฒนาท้องถิ่น ประจำปีงบประมาณ พ.ศ. 2563</a:t>
            </a:r>
            <a:endParaRPr lang="th-TH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601143"/>
              </p:ext>
            </p:extLst>
          </p:nvPr>
        </p:nvGraphicFramePr>
        <p:xfrm>
          <a:off x="103031" y="940159"/>
          <a:ext cx="11912958" cy="5363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8349">
                  <a:extLst>
                    <a:ext uri="{9D8B030D-6E8A-4147-A177-3AD203B41FA5}">
                      <a16:colId xmlns:a16="http://schemas.microsoft.com/office/drawing/2014/main" val="60681725"/>
                    </a:ext>
                  </a:extLst>
                </a:gridCol>
                <a:gridCol w="1339403">
                  <a:extLst>
                    <a:ext uri="{9D8B030D-6E8A-4147-A177-3AD203B41FA5}">
                      <a16:colId xmlns:a16="http://schemas.microsoft.com/office/drawing/2014/main" val="2572931347"/>
                    </a:ext>
                  </a:extLst>
                </a:gridCol>
                <a:gridCol w="1381982">
                  <a:extLst>
                    <a:ext uri="{9D8B030D-6E8A-4147-A177-3AD203B41FA5}">
                      <a16:colId xmlns:a16="http://schemas.microsoft.com/office/drawing/2014/main" val="1138155645"/>
                    </a:ext>
                  </a:extLst>
                </a:gridCol>
                <a:gridCol w="3337420">
                  <a:extLst>
                    <a:ext uri="{9D8B030D-6E8A-4147-A177-3AD203B41FA5}">
                      <a16:colId xmlns:a16="http://schemas.microsoft.com/office/drawing/2014/main" val="3503181774"/>
                    </a:ext>
                  </a:extLst>
                </a:gridCol>
                <a:gridCol w="2063716">
                  <a:extLst>
                    <a:ext uri="{9D8B030D-6E8A-4147-A177-3AD203B41FA5}">
                      <a16:colId xmlns:a16="http://schemas.microsoft.com/office/drawing/2014/main" val="472829543"/>
                    </a:ext>
                  </a:extLst>
                </a:gridCol>
                <a:gridCol w="1382088">
                  <a:extLst>
                    <a:ext uri="{9D8B030D-6E8A-4147-A177-3AD203B41FA5}">
                      <a16:colId xmlns:a16="http://schemas.microsoft.com/office/drawing/2014/main" val="3571477864"/>
                    </a:ext>
                  </a:extLst>
                </a:gridCol>
              </a:tblGrid>
              <a:tr h="443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h-TH" sz="1300" b="1" u="none" strike="noStrike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t"/>
                      <a:r>
                        <a:rPr lang="th-TH" sz="1300" b="1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วัตถุประสงค์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พื้นที่ดำเนินการ </a:t>
                      </a:r>
                      <a:b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(หมู่บ้าน/ตำบล/อำเภอ/จังหวัด)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b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(คน/ผลิตภัณฑ์/เรื่อง)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วิธีการดำเนินงาน</a:t>
                      </a:r>
                      <a:b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(กิจกรรม)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24166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1 การพัฒนาท้องถิ่น</a:t>
                      </a:r>
                      <a:endParaRPr lang="th-TH" sz="13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</a:t>
                      </a: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3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3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3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3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3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3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3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 anchor="b"/>
                </a:tc>
                <a:extLst>
                  <a:ext uri="{0D108BD9-81ED-4DB2-BD59-A6C34878D82A}">
                    <a16:rowId xmlns:a16="http://schemas.microsoft.com/office/drawing/2014/main" val="2069738097"/>
                  </a:ext>
                </a:extLst>
              </a:tr>
              <a:tr h="2786849">
                <a:tc>
                  <a:txBody>
                    <a:bodyPr/>
                    <a:lstStyle/>
                    <a:p>
                      <a:pPr algn="l" fontAlgn="t"/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โครงการพัฒนาผลิตภัณฑ์ชุมชนท้องถิ่น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เพื่อพัฒนาและยกระดับคุณภาพและมาตรฐานผลิตภัณฑ์ชุมชน ในชุมชนและท้องถิ่นให้มีคุณภาพและมาตรฐานที่สูงขึ้น</a:t>
                      </a:r>
                    </a:p>
                    <a:p>
                      <a:pPr algn="l" fontAlgn="t"/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เพื่อถอดบทเรียนของกลุ่มผลิตภัณฑ์สู่การขยายผลในการพัฒนาผลิตภัณฑ์ไปสู่ผู้ประกอบรายอื่นในปีต่อไป</a:t>
                      </a: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จำนวน..........หมู่บ้าน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จำนวน..............ตำบล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จำนวน............อำเภอ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จำนวน...........จังหวัด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(ระบุให้ชัดเจน)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1.กรุงเทพมหานคร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2.จังหวัดนนทบุรี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3.จังหวัดนครนายก                 4.วิทยาลัยชัยบาดาลพิพัฒน์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3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: 10 ผลิตภัณฑ์ : จังหวัด </a:t>
                      </a:r>
                      <a:br>
                        <a:rPr lang="th-TH" sz="13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(ผลิตภัณฑ์เดิม5,ผลิตภัณฑ์ใหม่5) </a:t>
                      </a:r>
                      <a:br>
                        <a:rPr lang="th-TH" sz="13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ตัวชี้วัดเชิงปริมาณ</a:t>
                      </a: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ผลิตภัณฑ์ชุมชนในพื้นที่ได้รับการพัฒนาและยกระดับ จำนวน 5 ผลิตภัณฑ์ (สินค้า บริการ แหล่งท่องเที่ยว)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จำนวนองค์ความรู้ งานวิจัย นวัตกรรมของอาจารย์หรือนักศึกษาที่ดำเนินการร่วมกับชุมชน 5 องค์ความรู้ต่อจังหวัด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จำนวนอ</a:t>
                      </a:r>
                      <a:r>
                        <a:rPr lang="th-TH" sz="13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ัต</a:t>
                      </a: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ลักษณ์ของท้องถิ่นได้รับการอนุรักษ์และยกระดับ จำนวน 1 </a:t>
                      </a:r>
                      <a:r>
                        <a:rPr lang="th-TH" sz="13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</a:t>
                      </a: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ลักษณ์ต่อจังหวัด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จำนวนนักศึกษาที่เข้าร่วมพัฒนาผลิตภัณฑ์ต่อจังหวัด อย่างน้อย 125 คน (25 คนต่อผลิตภัณฑ์) 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จำนวนรายวิชาในหลักสูตรที่มีการบูรณาการจัดการเรียนการสอนกับการพัฒนาผลิตภัณฑ์ อย่างน้อย 2 รายวิชา (ต่อผลิตภัณฑ์)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รายได้ของผู้ประกอบการ/กลุ่มวิสาหกิจชุมชนเพิ่มขึ้นหรือลดต้นทุนการผลิตได้ร้อยละ 5 </a:t>
                      </a:r>
                      <a:endParaRPr lang="th-TH" sz="1300" u="none" strike="noStrike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t"/>
                      <a:r>
                        <a:rPr lang="th-TH" sz="13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ตัวชี้วัดเชิงคุณภาพ</a:t>
                      </a: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ผลิตภัณฑ์ชุมชน </a:t>
                      </a:r>
                      <a:r>
                        <a:rPr lang="en-US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OTOP </a:t>
                      </a: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ที่เข้าร่วมโครงการได้รับการพัฒนาและยกระดับให้มีมาตรฐานและคุณภาพที่สูงขึ้น ตามมาตรฐานผลิตภัณฑ์ </a:t>
                      </a:r>
                      <a:r>
                        <a:rPr lang="en-US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RUS (</a:t>
                      </a:r>
                      <a:r>
                        <a:rPr lang="en-US" sz="1300" u="none" strike="noStrike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Rajabhat</a:t>
                      </a:r>
                      <a:r>
                        <a:rPr lang="en-US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University Standard) </a:t>
                      </a: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</a:t>
                      </a:r>
                      <a:r>
                        <a:rPr lang="th-TH" sz="1300" u="none" strike="noStrike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ผช</a:t>
                      </a: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GMP 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1.กำหนดผลิตภัณฑ์เป้าหมาย / ศึกษาบริบทชุมชนและศักยภาพของผลิตภัณฑ์ชุมชน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ศึกษาแนวทางการยกระดับผลิตภัณฑ์ชุมชนและออกแบบแนวทางการพัฒนา</a:t>
                      </a: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เพื่อยกระดับ</a:t>
                      </a: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ผลิตภัณฑ์แต่ละผลิตภัณฑ์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ฝึกอบรมให้ความรู้แก่ผู้ประกอบการผลิตภัณฑ์</a:t>
                      </a: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ชุมชน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พัฒนาและการออกแบบตราสินค้าและบรรจุภัณฑ์</a:t>
                      </a:r>
                      <a:b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5.พัฒนามาตรฐานเบื้องต้นของกลุ่มผลิตภัณฑ์ชุมชนด้วยกระบวนการทางวิทยาศาสตร์</a:t>
                      </a:r>
                      <a:b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พัฒนาแผนธุรกิจ ความรู้ การบัญชี และการตลาดออนไลน์</a:t>
                      </a:r>
                      <a:b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7.กำกับ ติดตาม ประเมินผลและเผยแพร่ผลการดำเนินงานโครงการ</a:t>
                      </a:r>
                      <a:endParaRPr lang="th-TH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หน่วยงานภาคีเครือข่าย :</a:t>
                      </a:r>
                      <a:b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พัฒนาชุมชนจังหวัด/องค์กรปกครองส่วนท้องถิ่นในพื้นที่/หอการค้า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24" marR="4824" marT="4824" marB="0"/>
                </a:tc>
                <a:extLst>
                  <a:ext uri="{0D108BD9-81ED-4DB2-BD59-A6C34878D82A}">
                    <a16:rowId xmlns:a16="http://schemas.microsoft.com/office/drawing/2014/main" val="355848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1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81825" y="141668"/>
            <a:ext cx="9650569" cy="489398"/>
          </a:xfrm>
        </p:spPr>
        <p:txBody>
          <a:bodyPr>
            <a:noAutofit/>
          </a:bodyPr>
          <a:lstStyle/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โครงการยุทธศาสตร์มหาวิทยาลัยราชภัฏเพื่อการพัฒนาท้องถิ่น ประจำปีงบประมาณ พ.ศ. 2563</a:t>
            </a:r>
            <a:endParaRPr lang="th-TH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955912"/>
              </p:ext>
            </p:extLst>
          </p:nvPr>
        </p:nvGraphicFramePr>
        <p:xfrm>
          <a:off x="103031" y="798490"/>
          <a:ext cx="11938716" cy="59500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2439">
                  <a:extLst>
                    <a:ext uri="{9D8B030D-6E8A-4147-A177-3AD203B41FA5}">
                      <a16:colId xmlns:a16="http://schemas.microsoft.com/office/drawing/2014/main" val="3383870107"/>
                    </a:ext>
                  </a:extLst>
                </a:gridCol>
                <a:gridCol w="1957589">
                  <a:extLst>
                    <a:ext uri="{9D8B030D-6E8A-4147-A177-3AD203B41FA5}">
                      <a16:colId xmlns:a16="http://schemas.microsoft.com/office/drawing/2014/main" val="1224275856"/>
                    </a:ext>
                  </a:extLst>
                </a:gridCol>
                <a:gridCol w="1442434">
                  <a:extLst>
                    <a:ext uri="{9D8B030D-6E8A-4147-A177-3AD203B41FA5}">
                      <a16:colId xmlns:a16="http://schemas.microsoft.com/office/drawing/2014/main" val="4145593715"/>
                    </a:ext>
                  </a:extLst>
                </a:gridCol>
                <a:gridCol w="3052293">
                  <a:extLst>
                    <a:ext uri="{9D8B030D-6E8A-4147-A177-3AD203B41FA5}">
                      <a16:colId xmlns:a16="http://schemas.microsoft.com/office/drawing/2014/main" val="1375511427"/>
                    </a:ext>
                  </a:extLst>
                </a:gridCol>
                <a:gridCol w="2073499">
                  <a:extLst>
                    <a:ext uri="{9D8B030D-6E8A-4147-A177-3AD203B41FA5}">
                      <a16:colId xmlns:a16="http://schemas.microsoft.com/office/drawing/2014/main" val="334259965"/>
                    </a:ext>
                  </a:extLst>
                </a:gridCol>
                <a:gridCol w="1120462">
                  <a:extLst>
                    <a:ext uri="{9D8B030D-6E8A-4147-A177-3AD203B41FA5}">
                      <a16:colId xmlns:a16="http://schemas.microsoft.com/office/drawing/2014/main" val="3881706603"/>
                    </a:ext>
                  </a:extLst>
                </a:gridCol>
              </a:tblGrid>
              <a:tr h="57942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h-TH" sz="1200" b="1" u="none" strike="noStrike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t"/>
                      <a:r>
                        <a:rPr lang="th-TH" sz="1200" b="1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วัตถุประสงค์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พื้นที่ดำเนินการ </a:t>
                      </a:r>
                      <a:br>
                        <a:rPr lang="th-TH" sz="12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(หมู่บ้าน/ตำบล/อำเภอ/จังหวัด)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br>
                        <a:rPr lang="th-TH" sz="12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(คน/ผลิตภัณฑ์/เรื่อง)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วิธีการดำเนินงาน</a:t>
                      </a:r>
                      <a:br>
                        <a:rPr lang="th-TH" sz="12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(กิจกรรม)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622013"/>
                  </a:ext>
                </a:extLst>
              </a:tr>
              <a:tr h="1965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1 การพัฒนาท้องถิ่น</a:t>
                      </a:r>
                      <a:endParaRPr lang="th-TH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2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extLst>
                  <a:ext uri="{0D108BD9-81ED-4DB2-BD59-A6C34878D82A}">
                    <a16:rowId xmlns:a16="http://schemas.microsoft.com/office/drawing/2014/main" val="1748108122"/>
                  </a:ext>
                </a:extLst>
              </a:tr>
              <a:tr h="5174083"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โครงการพัฒนาคุณภาพชีวิตและยกระดับรายได้ให้กับคนในชุมชนฐานราก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เพื่อตอบสนองต่อพระปณิธานของสมเด็จพระเจ้าอยู่หัวมหาวชิราลงกรณ บดินทรเทพ</a:t>
                      </a:r>
                      <a:r>
                        <a:rPr lang="th-TH" sz="1200" u="none" strike="noStrike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ยว</a:t>
                      </a: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รางกูร รัชกาลที่ 10 ในการพัฒนาคุณภาพชีวิตประชาชนในพื้นที่ ด้วยหลักปรัชญาของเศรษฐกิจพอเพียง นำไปสู่ความมั่นคง มั่งคั่ง และยั่งยืน</a:t>
                      </a: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เพื่อส่งเสริม สนับสนุน ให้คนในชุมชน สามารถบริหารจัดการชีวิตตนเองได้อย่างสมดุลและมีความเหมาะสม สามารถดำรงชีวิตตามหลักปรัชญาของเศรษฐกิจพอเพียง นำไปสู่การพึ่งพาตนเองและช่วยเหลือเกื้อกูลกันในชุมชนได้อย่างยั่งยืน</a:t>
                      </a: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เพื่อบูรณาการการทำงานของหน่วยงานที่เกี่ยวข้องในการพัฒนาคุณภาพชีวิตของคนในชุมชนรวมถึงการยกระดับรายได้ให้กับชุมชน ทั้งระดับจังหวัด อำเภอ ตำบล หมู่บ้าน และครัวเรือน </a:t>
                      </a:r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จำนวน..........หมู่บ้าน</a:t>
                      </a:r>
                      <a:b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จำนวน..............ตำบล</a:t>
                      </a:r>
                      <a:b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จำนวน............อำเภอ</a:t>
                      </a:r>
                      <a:b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จำนวน...........จังหวัด</a:t>
                      </a:r>
                      <a:b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(ระบุให้ชัดเจน)</a:t>
                      </a:r>
                      <a:b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1.กรุงเทพมหานคร</a:t>
                      </a:r>
                      <a:b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2.จังหวัดนนทบุรี</a:t>
                      </a:r>
                      <a:b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3.จังหวัดนครนายก                 4.วิทยาลัยชัยบาดาลพิพัฒน์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: 100 ครัวเรือน/พื้นที่ความรับผิดชอบการศึกษาของมหาวิทยาลัยราชภัฏ</a:t>
                      </a:r>
                      <a:br>
                        <a:rPr lang="th-TH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ตัวชี้วัดเชิงปริมาณ</a:t>
                      </a:r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จำนวนโครงการมหาวิทยาลัยราชภัฏทั่วประเทศร่วมกันดำเนินการเพื่อการพัฒนาคุณภาพชีวิตของประชาชนใน</a:t>
                      </a: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พื้นที่ 38 โครงการ</a:t>
                      </a:r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จำนวนครัวเรือนที่มหาวิทยาลัยราชภัฏเข้ามาให้ความรู้ และร่วมพัฒนาแก้ไขเพื่อพัฒนาคุณภาพชีวิตและยกระดับรายได้ครัวเรือน 100 </a:t>
                      </a: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ครัวเรือน</a:t>
                      </a: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3.ร้อยละของครัวเรือนที่เข้าร่วมโครงการ พ้นเกณฑ์ความยากจนและ/หรือ  ยกระดับรายได้ครัวเรือน ไม่น้อยกว่า ร้อยละ 60</a:t>
                      </a:r>
                    </a:p>
                    <a:p>
                      <a:pPr algn="l" fontAlgn="t"/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4.ร้อยละรายได้ของครัวเรือนกลุ่มเป้าหมายที่เข้าร่วมโครงการเพิ่มขึ้น ไม่น้อยกว่า ร้อยละ 15</a:t>
                      </a:r>
                      <a:b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จำนวนรายวิชาในหลักสูตรที่มีการบูรณาการจัดการเรียนการสอนเพื่อการพัฒนาคุณภาพชีวิตและยกระดับรายได้ให้กับคนในชุมชนไม่น้อยกว่า 2 รายวิชา</a:t>
                      </a:r>
                      <a:b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ร้อยละของจำนวนนักศึกษาที่เข้าร่วมโครงการพัฒนาคุณภาพชีวิตและยกระดับรายได้ให้กับชุมชนฐานราก  ต่อจำนวนนักศึกษาในรายวิชาที่เกี่ยวข้อง ไม่น้อยกว่าร้อยละ 10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ตัวชี้วัดเชิงคุณภาพ</a:t>
                      </a: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1.ประชาชนในชุมชนที่เข้าร่วมโครงการมีรายได้สูงขึ้นและมีคุณภาพชีวิตที่ดีขึ้นทั้งกายใจ สติปัญญา อารมณ์และสังคม</a:t>
                      </a:r>
                      <a:endParaRPr lang="th-TH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t"/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1.ประชุมเตรียมความพร้อมการดำเนินงานระดับจังหวัด</a:t>
                      </a:r>
                      <a:b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2.ประชุมเชิงปฏิบัติการสร้างความเข้าใจการดำเนินงานระดับอำเภอ ตำบล และหมู่บ้าน</a:t>
                      </a:r>
                      <a:b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3.ตรวจสอบการจำแนกสถานะคุณภาพชีวิตครัวเรือน/หมู่บ้าน ด้านเศรษฐกิจ ด้านสังคม </a:t>
                      </a: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ด้านสิ่งแวดล้อม </a:t>
                      </a:r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และด้าน</a:t>
                      </a: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การศึกษา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จัดทำ/ทบทวนแผนการพัฒนาคุณภาพชีวิตกลุ่มเป้าหมาย</a:t>
                      </a:r>
                      <a:b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5.ดำเนินโครงการตามบริบทของปัญหาแต่ละพื้นที่ </a:t>
                      </a:r>
                      <a:b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6.จัดเวทีบูรณาการโครงการ/กิจกรรมตามแผนพัฒนากลุ่มเป้าหมาย</a:t>
                      </a:r>
                      <a:b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7.ติดตามดูแลความก้าวหน้าการบริหารจัดการชีวิตกลุ่มเป้าหมายเป็นรายครัวเรือน/หมู่บ้าน</a:t>
                      </a:r>
                      <a:b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8.การบริหาร และประชาสัมพันธ์การดำเนินงานของทุกหน่วยย่อยจนถึงระดับจังหวัด</a:t>
                      </a:r>
                      <a:b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8.รายงานความก้าวหน้าการดำเนินงาน/ถอดบทเรียน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หน่วยงานภาคีเครือข่าย :</a:t>
                      </a:r>
                      <a:b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พัฒนาชุมชนจังหวัด/องค์กรปกครองส่วนท้องถิ่นในพื้นที่/สำนักงานจังหวัด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extLst>
                  <a:ext uri="{0D108BD9-81ED-4DB2-BD59-A6C34878D82A}">
                    <a16:rowId xmlns:a16="http://schemas.microsoft.com/office/drawing/2014/main" val="1013683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28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120461" y="323873"/>
            <a:ext cx="9650569" cy="616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โครงการยุทธศาสตร์มหาวิทยาลัยราชภัฏเพื่อการพัฒนาท้องถิ่น ประจำปีงบประมาณ พ.ศ. 2563</a:t>
            </a:r>
            <a:endParaRPr lang="th-TH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17157"/>
              </p:ext>
            </p:extLst>
          </p:nvPr>
        </p:nvGraphicFramePr>
        <p:xfrm>
          <a:off x="270455" y="798488"/>
          <a:ext cx="11771289" cy="5937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4820">
                  <a:extLst>
                    <a:ext uri="{9D8B030D-6E8A-4147-A177-3AD203B41FA5}">
                      <a16:colId xmlns:a16="http://schemas.microsoft.com/office/drawing/2014/main" val="3383870107"/>
                    </a:ext>
                  </a:extLst>
                </a:gridCol>
                <a:gridCol w="1528975">
                  <a:extLst>
                    <a:ext uri="{9D8B030D-6E8A-4147-A177-3AD203B41FA5}">
                      <a16:colId xmlns:a16="http://schemas.microsoft.com/office/drawing/2014/main" val="1224275856"/>
                    </a:ext>
                  </a:extLst>
                </a:gridCol>
                <a:gridCol w="1477950">
                  <a:extLst>
                    <a:ext uri="{9D8B030D-6E8A-4147-A177-3AD203B41FA5}">
                      <a16:colId xmlns:a16="http://schemas.microsoft.com/office/drawing/2014/main" val="4145593715"/>
                    </a:ext>
                  </a:extLst>
                </a:gridCol>
                <a:gridCol w="3282883">
                  <a:extLst>
                    <a:ext uri="{9D8B030D-6E8A-4147-A177-3AD203B41FA5}">
                      <a16:colId xmlns:a16="http://schemas.microsoft.com/office/drawing/2014/main" val="1375511427"/>
                    </a:ext>
                  </a:extLst>
                </a:gridCol>
                <a:gridCol w="1556425">
                  <a:extLst>
                    <a:ext uri="{9D8B030D-6E8A-4147-A177-3AD203B41FA5}">
                      <a16:colId xmlns:a16="http://schemas.microsoft.com/office/drawing/2014/main" val="334259965"/>
                    </a:ext>
                  </a:extLst>
                </a:gridCol>
                <a:gridCol w="1360236">
                  <a:extLst>
                    <a:ext uri="{9D8B030D-6E8A-4147-A177-3AD203B41FA5}">
                      <a16:colId xmlns:a16="http://schemas.microsoft.com/office/drawing/2014/main" val="3881706603"/>
                    </a:ext>
                  </a:extLst>
                </a:gridCol>
              </a:tblGrid>
              <a:tr h="69194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th-TH" sz="11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th-TH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วัตถุประสงค์</a:t>
                      </a:r>
                      <a:endParaRPr lang="th-TH" sz="1100" b="1" u="none" strike="noStrike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พื้นที่ดำเนินการ </a:t>
                      </a:r>
                      <a:br>
                        <a:rPr lang="th-TH" sz="11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(หมู่บ้าน/ตำบล/อำเภอ/จังหวัด)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br>
                        <a:rPr lang="th-TH" sz="11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(คน/ผลิตภัณฑ์/เรื่อง)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วิธีการดำเนินงาน</a:t>
                      </a:r>
                      <a:br>
                        <a:rPr lang="th-TH" sz="11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(กิจกรรม)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622013"/>
                  </a:ext>
                </a:extLst>
              </a:tr>
              <a:tr h="23506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1 การพัฒนาท้องถิ่น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</a:t>
                      </a:r>
                      <a:r>
                        <a:rPr lang="th-TH" sz="11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1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extLst>
                  <a:ext uri="{0D108BD9-81ED-4DB2-BD59-A6C34878D82A}">
                    <a16:rowId xmlns:a16="http://schemas.microsoft.com/office/drawing/2014/main" val="1748108122"/>
                  </a:ext>
                </a:extLst>
              </a:tr>
              <a:tr h="5010158">
                <a:tc>
                  <a:txBody>
                    <a:bodyPr/>
                    <a:lstStyle/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3.โครงการส่งเสริม ความรักสามัคคี เข้าใจสิทธิหน้าที่ของตนเองและผู้อื่นภายใต้พื้นฐานของสังคมประชาธิปไตยอันมีพระมหากษัตริย์เป็นประมุข</a:t>
                      </a:r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1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เพื่อส่งเสริมและพัฒนากระบวนการเสริมสร้างการเรียนรู้ เข้าใจ ในคุณลักษณะคนไทยที่พึงประสงค์ 4 ประการ </a:t>
                      </a:r>
                    </a:p>
                    <a:p>
                      <a:pPr algn="l" fontAlgn="t"/>
                      <a:r>
                        <a:rPr lang="th-TH" sz="11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เพื่อพัฒนาเครือข่ายความร่วมมือชุมชนต่อการเรียนรู้ เข้าใจ ในคุณลักษณะคนไทยที่พึงประสงค์ 4 ประการ</a:t>
                      </a:r>
                    </a:p>
                    <a:p>
                      <a:pPr algn="l" fontAlgn="t"/>
                      <a:r>
                        <a:rPr lang="th-TH" sz="11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เพื่อส่งเสริมให้มีกิจกรรมการเรียนการสอนในและนอกห้องเรียนที่สอดแทรกคุณลักษณะคนไทยที่พึงประสงค์ 4 ประการ ตลอดจนเสริมสร้างค่านิยมหลักของคนไทย 12 ประการ</a:t>
                      </a: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จำนวน..........หมู่บ้าน</a:t>
                      </a:r>
                      <a:b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จำนวน..............ตำบล</a:t>
                      </a:r>
                      <a:b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จำนวน............อำเภอ</a:t>
                      </a:r>
                      <a:b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จำนวน...........จังหวัด</a:t>
                      </a:r>
                      <a:b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(ระบุให้ชัดเจน)</a:t>
                      </a:r>
                      <a:b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1.กรุงเทพมหานคร</a:t>
                      </a:r>
                      <a:b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2.จังหวัดนนทบุรี</a:t>
                      </a:r>
                      <a:b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3.จังหวัดนครนายก                 4.วิทยาลัยชัยบาดาลพิพัฒน์</a:t>
                      </a:r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:จำนวน 40 ตำบล/สถานศึกษาเครือข่าย ต่อจังหวัด </a:t>
                      </a:r>
                    </a:p>
                    <a:p>
                      <a:pPr algn="l" fontAlgn="t"/>
                      <a:r>
                        <a:rPr lang="th-TH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ตัวชี้วัดเชิงปริมาณ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ร้อยละของนักศึกษาที่เข้าร่วมโครงการส่งเสริมความรักความ  สามัคคี ความมีระเบียบวินัย เข้าใจคุณลักษณะคนไทยที่พึงประสงค์ 4 ประการ หน้าที่สิทธิของตนเองและผู้อื่น ไม่น้อยกว่าร้อยละ 25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จำนวนนักศึกษาที่เข้าร่วมได้รับการส่งเสริมความเข้าใจ ในความรักความสามัคคี ความมีระเบียบวินัย เข้าใจสิทธิหน้าที่ของตนเองและผู้อื่น และสมัครเป็นจิตอาสาเพิ่มขึ้น ไม่น้อยกว่าร้อยละ 10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รายวิชาในหลักสูตรที่มีการบูรณาการจัดการเรียนการสอนในการส่งเสริมความรักความสามัคคี ความมีระเบียบวินัย เข้าใจสิทธิหน้าที่ของตนเองและผู้อื่น ไม่น้อยกว่าร้อยละ 10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จำนวนผู้เข้าร่วมโครงการที่เกี่ยวกับการน้อมนำพระราโชบายด้านจัดการศึกษาเพื่อเสริมสร้างคุณลักษณะคนไทยที่พึงประสงค์ทั้ง 4 ประการสู่การปฏิบัติในพื้นที่บริการของ มหาวิทยาลัยราชภัฏ ไม่ต่ำกว่า 1,000 คน / จังหวัด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5.จำนวนโครงการ/กิจกรรม ที่เกิดจากการมีส่วนร่วมคิดร่วมทำระหว่างภาคีเครือข่าย ผู้นำชุมชน และประชาชน อย่างน้อย 20 โครงการ/กิจกรรม</a:t>
                      </a:r>
                    </a:p>
                    <a:p>
                      <a:pPr algn="l" fontAlgn="t"/>
                      <a:r>
                        <a:rPr lang="th-TH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ตัวชี้วัดเชิงคุณภาพ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1.มีเครือข่ายการเรียนรู้นอกห้องเรียน ประกอบด้วยโรงเรียน แหล่งเรียนรู้ และชุมชนที่มีศักยภาพ และสามารถดำเนินกิจกรรมเพื่อแพร่ขยายองค์ความรู้ได้ในวงกว้าง เครือข่ายที่มีความร่วมมือดำเนินกิจกรรมอย่างต่อเนื่อง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โครงการกิจกรรมที่เกิดจากการมีส่วนร่วมคิดร่วมทำ มีความเข้มแข็งและดำเนินการต่อด้วยสมาชิกกลุ่ม</a:t>
                      </a:r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ประชุมร่วมกับผู้ว่าราชการจังหวัดและนายอำเภอเพื่อกำหนดพื้นที่เป้าหมายดำเนินการและวิเคราะห์สภาพปัญหาร่วมกัน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2.สร้างเครือข่ายการเรียนรู้นอกห้องเรียนในพื้นที่เป้าหมาย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3.พัฒนาหลักสูตรร่วมกับเครือข่ายนอกห้องเรียน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4.จัดกิจกรรมตามหลักสูตรเพื่อเสริมสร้างลักษณะคนไทยที่พึงประสงค์ 4 ประการ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ประเมินถอดบทเรียนต่อยอดโครงการที่เกิดจากการมีส่วนร่วมของเครือข่ายนอกห้องเรียนและภาคีเครือข่ายทุกภาคส่วน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6.ติดตามประเมินผลการดำเนินงาน</a:t>
                      </a:r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หน่วยงานภาคีเครือข่าย :</a:t>
                      </a:r>
                    </a:p>
                    <a:p>
                      <a:pPr algn="l" fontAlgn="t"/>
                      <a:r>
                        <a:rPr lang="th-TH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ที่ทำการปกครองจังหวัด / อำเภอ/องค์กรปกครองส่วนท้องถิ่นในพื้นที่/สถานศึกษาเครือข่าย / ชุมชนเครือข่าย</a:t>
                      </a:r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extLst>
                  <a:ext uri="{0D108BD9-81ED-4DB2-BD59-A6C34878D82A}">
                    <a16:rowId xmlns:a16="http://schemas.microsoft.com/office/drawing/2014/main" val="1013683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62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182709" y="182203"/>
            <a:ext cx="9650569" cy="487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โครงการยุทธศาสตร์มหาวิทยาลัยราชภัฏเพื่อการพัฒนาท้องถิ่น ประจำปีงบประมาณ พ.ศ. 2563</a:t>
            </a:r>
            <a:endParaRPr lang="th-TH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925282"/>
              </p:ext>
            </p:extLst>
          </p:nvPr>
        </p:nvGraphicFramePr>
        <p:xfrm>
          <a:off x="115910" y="669701"/>
          <a:ext cx="11964472" cy="6061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2938">
                  <a:extLst>
                    <a:ext uri="{9D8B030D-6E8A-4147-A177-3AD203B41FA5}">
                      <a16:colId xmlns:a16="http://schemas.microsoft.com/office/drawing/2014/main" val="3383870107"/>
                    </a:ext>
                  </a:extLst>
                </a:gridCol>
                <a:gridCol w="1561715">
                  <a:extLst>
                    <a:ext uri="{9D8B030D-6E8A-4147-A177-3AD203B41FA5}">
                      <a16:colId xmlns:a16="http://schemas.microsoft.com/office/drawing/2014/main" val="1224275856"/>
                    </a:ext>
                  </a:extLst>
                </a:gridCol>
                <a:gridCol w="1613772">
                  <a:extLst>
                    <a:ext uri="{9D8B030D-6E8A-4147-A177-3AD203B41FA5}">
                      <a16:colId xmlns:a16="http://schemas.microsoft.com/office/drawing/2014/main" val="4145593715"/>
                    </a:ext>
                  </a:extLst>
                </a:gridCol>
                <a:gridCol w="3305630">
                  <a:extLst>
                    <a:ext uri="{9D8B030D-6E8A-4147-A177-3AD203B41FA5}">
                      <a16:colId xmlns:a16="http://schemas.microsoft.com/office/drawing/2014/main" val="1375511427"/>
                    </a:ext>
                  </a:extLst>
                </a:gridCol>
                <a:gridCol w="2147358">
                  <a:extLst>
                    <a:ext uri="{9D8B030D-6E8A-4147-A177-3AD203B41FA5}">
                      <a16:colId xmlns:a16="http://schemas.microsoft.com/office/drawing/2014/main" val="334259965"/>
                    </a:ext>
                  </a:extLst>
                </a:gridCol>
                <a:gridCol w="963059">
                  <a:extLst>
                    <a:ext uri="{9D8B030D-6E8A-4147-A177-3AD203B41FA5}">
                      <a16:colId xmlns:a16="http://schemas.microsoft.com/office/drawing/2014/main" val="3881706603"/>
                    </a:ext>
                  </a:extLst>
                </a:gridCol>
              </a:tblGrid>
              <a:tr h="70283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1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วัตถุประสงค์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พื้นที่ดำเนินการ </a:t>
                      </a:r>
                      <a:b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(หมู่บ้าน/ตำบล/อำเภอ/จังหวัด)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b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(คน/ผลิตภัณฑ์/เรื่อง)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วิธีการดำเนินงาน</a:t>
                      </a:r>
                      <a:b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(กิจกรรม)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3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622013"/>
                  </a:ext>
                </a:extLst>
              </a:tr>
              <a:tr h="20125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1 การพัฒนาท้องถิ่น</a:t>
                      </a:r>
                      <a:endParaRPr lang="th-TH" sz="13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</a:t>
                      </a: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3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3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3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3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3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extLst>
                  <a:ext uri="{0D108BD9-81ED-4DB2-BD59-A6C34878D82A}">
                    <a16:rowId xmlns:a16="http://schemas.microsoft.com/office/drawing/2014/main" val="1748108122"/>
                  </a:ext>
                </a:extLst>
              </a:tr>
              <a:tr h="5123222">
                <a:tc>
                  <a:txBody>
                    <a:bodyPr/>
                    <a:lstStyle/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โครงการพัฒนาระบบข้อมูลตำบลในจังหวัด 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เพื่อจัดเก็บข้อมูล และพัฒนาระบบข้อมูลตำบล ในพื้นที่จังหวัดที่รับผิดชอบ เพื่อเป็นฐานข้อมูลที่จะนำไปสู่การพัฒนาระบบคลังข้อมูล (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Big data) </a:t>
                      </a:r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ในปีถัดไป 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จำนวน..........หมู่บ้าน</a:t>
                      </a:r>
                      <a:b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จำนวน..............ตำบล</a:t>
                      </a:r>
                      <a:b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จำนวน............อำเภอ</a:t>
                      </a:r>
                      <a:b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จำนวน...........จังหวัด</a:t>
                      </a:r>
                      <a:b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(ระบุให้ชัดเจน)</a:t>
                      </a:r>
                      <a:b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1.กรุงเทพมหานคร</a:t>
                      </a:r>
                      <a:b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2.จังหวัดนนทบุรี</a:t>
                      </a:r>
                      <a:b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3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3.จังหวัดนครนายก                 4.วิทยาลัยชัยบาดาลพิพัฒน์</a:t>
                      </a:r>
                      <a:endParaRPr lang="th-TH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3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: ฐานข้อมูลเพื่อการพัฒนาท้องถิ่นอย่างยั่งยืนด้วยระบบการศึกษา / มรภ.</a:t>
                      </a:r>
                    </a:p>
                    <a:p>
                      <a:pPr algn="l" fontAlgn="t"/>
                      <a:r>
                        <a:rPr lang="th-TH" sz="13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ตัวชี้วัดเชิงปริมาณ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จำนวนตำบลที่ได้ดำเนินการพัฒนาระบบข้อมูลตำบลไม่น้อยกว่าร้อยละ 30 ของจำนวนตำบลที่มีในแต่ละจังหวัด ในปีที่ 1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จำนวนอาจารย์ที่เข้าร่วมกิจกรรมไม่น้อยกว่าร้อยละ 20 ของจำนวนอาจารย์ประจำที่มี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จำนวนนักศึกษาที่เข้าร่วมกิจกรรมไม่น้อยกว่าร้อยละ 10 ของจำนวนนักศึกษาที่มี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4.จำนวนรายวิชาที่บูรณาการการเรียนการสอนกับกิจกรรมไม่น้อยกว่าร้อยละ 20 ของจำนวนรายวิชาที่เปิดสอน 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5.มีระบบข้อมูลตำบลที่สามารถนำไปใช้ประโยชน์ในการพัฒนาชุมชนท้องถิ่นได้ ไม่น้อยกว่าร้อยละ 15 ของจำนวนตำบลที่ได้เข้าไปพัฒนา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6.อาจารย์และนักศึกษามีทักษะการทำงานกับชุมชนท้องถิ่นเพิ่มขึ้นไม่น้อยกว่าร้อยละ 50 ของจำนวนอาจารย์และนักศึกษาที่เข้าร่วมกิจกรรม</a:t>
                      </a:r>
                    </a:p>
                    <a:p>
                      <a:pPr algn="l" fontAlgn="t"/>
                      <a:r>
                        <a:rPr lang="th-TH" sz="13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ตัวชี้วัดเชิงคุณภาพ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เกิดฐานข้อมูลตำบลที่หน่วยงานภาครัฐสามารถเชื่อมโยงและนำไปใช้ในการตัดสินใจเพื่อการพัฒนาท้องถิ่นได้อย่างมีประสิทธิภาพ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กำหนดพื้นที่เป้าหมายในการพัฒนาระบบฐานข้อมูลตำบล ร่วมกับผู้ว่าราชการจังหวัด พัฒนาชุมชน และภาคีเครือข่ายที่เกี่ยวข้อง  2. ประชุม/วางแผน การดำเนินงานในการพัฒนาเครื่องมือ กระบวนการและประเด็นข้อมูลที่จะดำเนินงานรวบรวม 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ประชุมร่วมกับอาจารย์ในการ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บูรณาการเรียนการสอนกับรายวิชาร่วมกับนักศึกษาในการเก็บรวบรวมข้อมูล   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4. ลงพื้นที่เพื่อประชุมร่วมกับปกครองอำเภอและผู้นำชุมชนในพื้นที่ เพื่อชี้แจงโครงการก่อนการเก็บรวบรวมข้อมูล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ลงพื้นที่เก็บรวบรวมข้อมูลในพื้นที่เป้าหมาย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6.วิเคราะห์และสังเคราะห์ฐานข้อมูลที่ได้ คืนข้อมูลให้ชุมชน     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7. สรุปประเด็นฐานข้อมูลและคืนข้อมูลในส่วนราชการ เพื่อเป็นประโยชน์ในการนำไปใช้ในการวางแผนพัฒนาท้องถิ่นต่อไป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หน่วยงานภาคีเครือข่าย :</a:t>
                      </a:r>
                    </a:p>
                    <a:p>
                      <a:pPr algn="l" fontAlgn="t"/>
                      <a:r>
                        <a:rPr lang="th-TH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พัฒนาชุมชนจังหวัด/ สสส.</a:t>
                      </a:r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extLst>
                  <a:ext uri="{0D108BD9-81ED-4DB2-BD59-A6C34878D82A}">
                    <a16:rowId xmlns:a16="http://schemas.microsoft.com/office/drawing/2014/main" val="1013683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0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120461" y="323873"/>
            <a:ext cx="9650569" cy="616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โครงการยุทธศาสตร์มหาวิทยาลัยราชภัฏเพื่อการพัฒนาท้องถิ่น ประจำปีงบประมาณ พ.ศ. 2563</a:t>
            </a:r>
            <a:endParaRPr lang="th-TH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7968"/>
              </p:ext>
            </p:extLst>
          </p:nvPr>
        </p:nvGraphicFramePr>
        <p:xfrm>
          <a:off x="0" y="816432"/>
          <a:ext cx="12125460" cy="5917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3777">
                  <a:extLst>
                    <a:ext uri="{9D8B030D-6E8A-4147-A177-3AD203B41FA5}">
                      <a16:colId xmlns:a16="http://schemas.microsoft.com/office/drawing/2014/main" val="3383870107"/>
                    </a:ext>
                  </a:extLst>
                </a:gridCol>
                <a:gridCol w="2644370">
                  <a:extLst>
                    <a:ext uri="{9D8B030D-6E8A-4147-A177-3AD203B41FA5}">
                      <a16:colId xmlns:a16="http://schemas.microsoft.com/office/drawing/2014/main" val="1224275856"/>
                    </a:ext>
                  </a:extLst>
                </a:gridCol>
                <a:gridCol w="1537122">
                  <a:extLst>
                    <a:ext uri="{9D8B030D-6E8A-4147-A177-3AD203B41FA5}">
                      <a16:colId xmlns:a16="http://schemas.microsoft.com/office/drawing/2014/main" val="4145593715"/>
                    </a:ext>
                  </a:extLst>
                </a:gridCol>
                <a:gridCol w="2279630">
                  <a:extLst>
                    <a:ext uri="{9D8B030D-6E8A-4147-A177-3AD203B41FA5}">
                      <a16:colId xmlns:a16="http://schemas.microsoft.com/office/drawing/2014/main" val="1375511427"/>
                    </a:ext>
                  </a:extLst>
                </a:gridCol>
                <a:gridCol w="2123312">
                  <a:extLst>
                    <a:ext uri="{9D8B030D-6E8A-4147-A177-3AD203B41FA5}">
                      <a16:colId xmlns:a16="http://schemas.microsoft.com/office/drawing/2014/main" val="334259965"/>
                    </a:ext>
                  </a:extLst>
                </a:gridCol>
                <a:gridCol w="1107249">
                  <a:extLst>
                    <a:ext uri="{9D8B030D-6E8A-4147-A177-3AD203B41FA5}">
                      <a16:colId xmlns:a16="http://schemas.microsoft.com/office/drawing/2014/main" val="3881706603"/>
                    </a:ext>
                  </a:extLst>
                </a:gridCol>
              </a:tblGrid>
              <a:tr h="94930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วัตถุประสงค์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พื้นที่ดำเนินการ </a:t>
                      </a:r>
                      <a:b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(หมู่บ้าน/ตำบล/อำเภอ/จังหวัด)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b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(คน/ผลิตภัณฑ์/เรื่อง)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วิธีการดำเนินงาน</a:t>
                      </a:r>
                      <a:b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(กิจกรรม)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622013"/>
                  </a:ext>
                </a:extLst>
              </a:tr>
              <a:tr h="47700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2 การผลิตและพัฒนาครู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</a:t>
                      </a: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extLst>
                  <a:ext uri="{0D108BD9-81ED-4DB2-BD59-A6C34878D82A}">
                    <a16:rowId xmlns:a16="http://schemas.microsoft.com/office/drawing/2014/main" val="1748108122"/>
                  </a:ext>
                </a:extLst>
              </a:tr>
              <a:tr h="4491532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โครงการสนับสนุนสื่อวีดีทัศน์ประกอบการเรียนการสอนเพื่อแก้ไขปัญหาขาดแคลนครูให้กับโรงเรียนขนาดเล็ก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เพื่อทำงานพัฒนาท้องถิ่นอย่างเป็นรูปธรรมตามพระราโชบายในสมเด็จพระเจ้าอยู่หัวรัชกาลที่ 10 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เพื่อกำหนดแนวทางการผลิตสื่อวีดิทัศน์เพื่อสนับสนุนการเรียนการสอนผ่านสถานีโทรทัศน์ทางไกลผ่านดาวเทียม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DLTV) 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ของแต่ละภูมิภาค ในแต่ละมหาวิทยาลัยราชภัฏให้มีมาตรฐานและรูปแบบเดียวกัน 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เพื่อแก้ไขปัญหาขาดแคลนครูให้กับโรงเรียนขนาดเล็ก ผลิตสื่อวีดิทัศน์เพื่อสนับสนุนการเรียนการสอนผ่านการออกอากาศทางสถานีโทรทัศน์ทางไกลผ่านดาวเทียม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DLTV) 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เสริมสร้างศักยภาพความรู้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จำนวน..........หมู่บ้าน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จำนวน..............ตำบล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จำนวน............อำเภอ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จำนวน...........จังหวัด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(ระบุให้ชัดเจน)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1.กรุงเทพมหานคร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2.จังหวัดนนทบุรี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3.จังหวัดนครนายก                 4.วิทยาลัยชัยบาดาลพิพัฒน์</a:t>
                      </a:r>
                      <a:endParaRPr lang="th-TH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: สื่อวีดีทัศน์ไม่น้อยกว่า 5 เรื่อง</a:t>
                      </a:r>
                    </a:p>
                    <a:p>
                      <a:pPr algn="l" fontAlgn="t"/>
                      <a:r>
                        <a:rPr lang="th-TH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ตัวชี้วัดเชิงปริมาณ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มีสื่อวีดิทัศน์เพื่อสนับสนุนการเรียนการสอนสำหรับโรงเรียนขนาดเล็ก ของกลุ่มสาระตามหลักสูตรของคณะกรรมการการศึกษาขั้นพื้นฐาน มหาวิทยาลัยละไม่น้อยกว่า 5 เรื่อง /10ตอน</a:t>
                      </a:r>
                    </a:p>
                    <a:p>
                      <a:pPr algn="l" fontAlgn="t"/>
                      <a:r>
                        <a:rPr lang="th-TH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ตัวชี้วัดเชิงคุณภาพ  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ผลสัมฤทธิ์ของนักเรียนโรงเรียนขนาดเล็กสูงขึ้น เมื่อเปรียบเทียบกับปีที่ผ่านมา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2.แก้ไขปัญหาโรงเรียนขนาดเล็กที่มีจำนวนครูไม่เพียงพอต่อ</a:t>
                      </a:r>
                      <a:r>
                        <a:rPr lang="th-TH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การจัด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การเรียนการสอน ส่งผลให้ชุมชนมีคุณภาพชีวิตที่ดีขึ้น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สำรวจปัญหา/ศึกษา สำรวจความต้องการของโรงเรียน และชุมชนที่จะกำหนดวีดิทัศน์ และสารคดี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สร้างสื่อต้นแบบ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ทดลองใช้เพื่อหาคุณภาพ (นำสื่อไปทดลองใช้กับโรงเรียนและชุมชน)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อบรมให้ความรู้ครูผู้สอนตามประเด็นความต้องการของแต่ละโรงเรียน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นำผลการประเมินจากการสอบระดับชาติเทียบกับผลสัมฤทธิ์ทางการเรียนปีที่แล้ว</a:t>
                      </a:r>
                    </a:p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หน่วยงานภาคีเครือข่าย :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ที่ทำการปกครองจังหวัด / อำเภอ/องค์กรปกครองส่วนท้องถิ่นในพื้นที่/สถานศึกษาเครือข่าย / ชุมชนเครือข่าย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extLst>
                  <a:ext uri="{0D108BD9-81ED-4DB2-BD59-A6C34878D82A}">
                    <a16:rowId xmlns:a16="http://schemas.microsoft.com/office/drawing/2014/main" val="1013683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120461" y="323873"/>
            <a:ext cx="9650569" cy="616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โครงการยุทธศาสตร์มหาวิทยาลัยราชภัฏเพื่อการพัฒนาท้องถิ่น ประจำปีงบประมาณ พ.ศ. 2563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083258"/>
              </p:ext>
            </p:extLst>
          </p:nvPr>
        </p:nvGraphicFramePr>
        <p:xfrm>
          <a:off x="128789" y="798489"/>
          <a:ext cx="11732651" cy="5927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1076">
                  <a:extLst>
                    <a:ext uri="{9D8B030D-6E8A-4147-A177-3AD203B41FA5}">
                      <a16:colId xmlns:a16="http://schemas.microsoft.com/office/drawing/2014/main" val="3383870107"/>
                    </a:ext>
                  </a:extLst>
                </a:gridCol>
                <a:gridCol w="1996225">
                  <a:extLst>
                    <a:ext uri="{9D8B030D-6E8A-4147-A177-3AD203B41FA5}">
                      <a16:colId xmlns:a16="http://schemas.microsoft.com/office/drawing/2014/main" val="1224275856"/>
                    </a:ext>
                  </a:extLst>
                </a:gridCol>
                <a:gridCol w="1674254">
                  <a:extLst>
                    <a:ext uri="{9D8B030D-6E8A-4147-A177-3AD203B41FA5}">
                      <a16:colId xmlns:a16="http://schemas.microsoft.com/office/drawing/2014/main" val="4145593715"/>
                    </a:ext>
                  </a:extLst>
                </a:gridCol>
                <a:gridCol w="2073498">
                  <a:extLst>
                    <a:ext uri="{9D8B030D-6E8A-4147-A177-3AD203B41FA5}">
                      <a16:colId xmlns:a16="http://schemas.microsoft.com/office/drawing/2014/main" val="1375511427"/>
                    </a:ext>
                  </a:extLst>
                </a:gridCol>
                <a:gridCol w="2240924">
                  <a:extLst>
                    <a:ext uri="{9D8B030D-6E8A-4147-A177-3AD203B41FA5}">
                      <a16:colId xmlns:a16="http://schemas.microsoft.com/office/drawing/2014/main" val="334259965"/>
                    </a:ext>
                  </a:extLst>
                </a:gridCol>
                <a:gridCol w="1416674">
                  <a:extLst>
                    <a:ext uri="{9D8B030D-6E8A-4147-A177-3AD203B41FA5}">
                      <a16:colId xmlns:a16="http://schemas.microsoft.com/office/drawing/2014/main" val="3881706603"/>
                    </a:ext>
                  </a:extLst>
                </a:gridCol>
              </a:tblGrid>
              <a:tr h="67209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1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งบประมาณ</a:t>
                      </a:r>
                      <a:br>
                        <a:rPr lang="th-TH" sz="1400" b="1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(ล้านบาท)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พื้นที่ดำเนินการ </a:t>
                      </a:r>
                      <a:b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(หมู่บ้าน/ตำบล/อำเภอ/จังหวัด)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b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(คน/ผลิตภัณฑ์/เรื่อง)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วิธีการดำเนินงาน</a:t>
                      </a:r>
                      <a:b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(กิจกรรม)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622013"/>
                  </a:ext>
                </a:extLst>
              </a:tr>
              <a:tr h="22832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2 การผลิตและพัฒนาครู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extLst>
                  <a:ext uri="{0D108BD9-81ED-4DB2-BD59-A6C34878D82A}">
                    <a16:rowId xmlns:a16="http://schemas.microsoft.com/office/drawing/2014/main" val="1748108122"/>
                  </a:ext>
                </a:extLst>
              </a:tr>
              <a:tr h="4824250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โครงการคลังข้อสอบวัดแววความเป็นครูของมหาวิทยาลัยราชภัฏ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เพื่อจัดทำข้อสอบวัดแววความเป็นครูในการคัดเลือกบุคคลเข้าศึกษาในมหาวิทยาลัยราชภัฏเพื่อใช้ร่วมกันทุกมหาวิทยาลัยราชภัฏ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เพื่อจัดทำคลังข้อสอบวัดแววความเป็นครูที่ใช้เป็นข้อสอบร่วมมหาวิทยาลัยราชภัฏ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จำนวน..........หมู่บ้าน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จำนวน..............ตำบล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จำนวน............อำเภอ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จำนวน...........จังหวัด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(ระบุให้ชัดเจน)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1.กรุงเทพมหานคร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2.จังหวัดนนทบุรี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3.จังหวัดนครนายก                 4.วิทยาลัยชัยบาดาลพิพัฒน์</a:t>
                      </a:r>
                      <a:endParaRPr lang="th-TH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: ข้อสอบกลางสำหรับสอบวัดแววความเป็นครูจำนวน 1 ชุด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ตัวชี้วัดเชิงปริมาณ  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ข้อสอบกลางสำหรับสอบวัดแววความเป็นครูจำนวน 1 ชุด</a:t>
                      </a:r>
                    </a:p>
                    <a:p>
                      <a:pPr algn="l" fontAlgn="t"/>
                      <a:r>
                        <a:rPr lang="th-TH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ตัวชี้วัดเชิงคุณภาพ  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มหาวิทยาลัยราชภัฏทั้ง 28 แห่งมีข้อสอบกลางที่มีคุณภาพ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พัฒนาแนวทาง</a:t>
                      </a:r>
                      <a:r>
                        <a:rPr lang="th-TH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การจัด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ทำข้อสอบ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สร้างข้อสอบวัดแววความเป็นครู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ทดลองใช้ข้อสอบวัดแววความเป็นครู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จัดทำระบบข้อสอบวัดแววความเป็นครู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ทดสอบนักเรียนชั้นมัธยมศึกษาตอนปลาย ที่ต้องการศึกษาต่อหลักสูตรครุศาสตร์/ศึกษาศาสตร์ (ทดสอบก่อนเข้าเรียนก่อนเข้าเรียนคณะครุศาสตร์/ศึกษาศาสตร์)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ทดสอบนักศึกษาที่เรียนในหลักสูตรครุศาสตร์/ศึกษาศาสตร์ สอบก่อนจบการศึกษา เพื่อ แววความเป็นครูของนักศึกษา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 ทดสอบการขอใบประกอบวิชาชีพตามมาตรฐานครุสภา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หน่วยงานภาคีเครือข่าย :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มหาวิทยาลัยราชภัฏ 38 แห่ง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extLst>
                  <a:ext uri="{0D108BD9-81ED-4DB2-BD59-A6C34878D82A}">
                    <a16:rowId xmlns:a16="http://schemas.microsoft.com/office/drawing/2014/main" val="1013683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7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120461" y="323873"/>
            <a:ext cx="9650569" cy="616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โครงการยุทธศาสตร์มหาวิทยาลัยราชภัฏเพื่อการพัฒนาท้องถิ่น ประจำปีงบประมาณ พ.ศ. 2563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910218"/>
              </p:ext>
            </p:extLst>
          </p:nvPr>
        </p:nvGraphicFramePr>
        <p:xfrm>
          <a:off x="270455" y="798489"/>
          <a:ext cx="11745534" cy="5750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9208">
                  <a:extLst>
                    <a:ext uri="{9D8B030D-6E8A-4147-A177-3AD203B41FA5}">
                      <a16:colId xmlns:a16="http://schemas.microsoft.com/office/drawing/2014/main" val="3383870107"/>
                    </a:ext>
                  </a:extLst>
                </a:gridCol>
                <a:gridCol w="2218855">
                  <a:extLst>
                    <a:ext uri="{9D8B030D-6E8A-4147-A177-3AD203B41FA5}">
                      <a16:colId xmlns:a16="http://schemas.microsoft.com/office/drawing/2014/main" val="1224275856"/>
                    </a:ext>
                  </a:extLst>
                </a:gridCol>
                <a:gridCol w="1287888">
                  <a:extLst>
                    <a:ext uri="{9D8B030D-6E8A-4147-A177-3AD203B41FA5}">
                      <a16:colId xmlns:a16="http://schemas.microsoft.com/office/drawing/2014/main" val="4145593715"/>
                    </a:ext>
                  </a:extLst>
                </a:gridCol>
                <a:gridCol w="2282207">
                  <a:extLst>
                    <a:ext uri="{9D8B030D-6E8A-4147-A177-3AD203B41FA5}">
                      <a16:colId xmlns:a16="http://schemas.microsoft.com/office/drawing/2014/main" val="1375511427"/>
                    </a:ext>
                  </a:extLst>
                </a:gridCol>
                <a:gridCol w="2105370">
                  <a:extLst>
                    <a:ext uri="{9D8B030D-6E8A-4147-A177-3AD203B41FA5}">
                      <a16:colId xmlns:a16="http://schemas.microsoft.com/office/drawing/2014/main" val="334259965"/>
                    </a:ext>
                  </a:extLst>
                </a:gridCol>
                <a:gridCol w="1292006">
                  <a:extLst>
                    <a:ext uri="{9D8B030D-6E8A-4147-A177-3AD203B41FA5}">
                      <a16:colId xmlns:a16="http://schemas.microsoft.com/office/drawing/2014/main" val="3881706603"/>
                    </a:ext>
                  </a:extLst>
                </a:gridCol>
              </a:tblGrid>
              <a:tr h="79368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b="1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วัตถุประสงค์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พื้นที่ดำเนินการ </a:t>
                      </a:r>
                      <a:b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(หมู่บ้าน/ตำบล/อำเภอ/จังหวัด)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b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(คน/ผลิตภัณฑ์/เรื่อง)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วิธีการดำเนินงาน</a:t>
                      </a:r>
                      <a:b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(กิจกรรม)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622013"/>
                  </a:ext>
                </a:extLst>
              </a:tr>
              <a:tr h="399090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3 การยกระดับคุณภาพการศึกษา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</a:t>
                      </a: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extLst>
                  <a:ext uri="{0D108BD9-81ED-4DB2-BD59-A6C34878D82A}">
                    <a16:rowId xmlns:a16="http://schemas.microsoft.com/office/drawing/2014/main" val="1748108122"/>
                  </a:ext>
                </a:extLst>
              </a:tr>
              <a:tr h="4461052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 โครงการยกระดับการเรียนรู้ด้านการอ่านการเขียนและการวิเคราะห์ของนักเรียนในระดับ</a:t>
                      </a:r>
                      <a:r>
                        <a:rPr lang="th-TH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การจัด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การศึกษาขั้นพื้นฐาน 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เพื่อพัฒนานักเรียนให้สามารถอ่านออกเขียนได้และมีทักษะการอ่านเขียนเพิ่มขึ้น ผ่านกระบวนการจัดการเรียนการสอนและ</a:t>
                      </a:r>
                      <a:r>
                        <a:rPr lang="th-TH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การจัด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กิจกรรมที่มีประสิทธิภาพและเป็นระบบ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เพื่อยกระดับผลสัมฤทธิ์ทางการเรียนรายวิชาภาษาไทยของนักเรียนให้สูงขึ้น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เพื่อเสริมขีดสมรรถนะครูและบุคลากรทางการศึกษาใน</a:t>
                      </a:r>
                      <a:r>
                        <a:rPr lang="th-TH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การจัด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การเรียนสอน ด้วยระบบ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Professional Learning Community : PLC</a:t>
                      </a: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เพื่อสร้างการมีส่วนร่วมอย่างจริงจังระหว่างครู ผู้ปกครอง และอาจารย์มหาวิทยาลัยราชภัฏในการพัฒนานักเรียนให้สามารถอ่านออกเขียนได้และมีทักษะการอ่านเขียนเพิ่มขึ้น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จำนวน..........หมู่บ้าน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จำนวน..............ตำบล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จำนวน............อำเภอ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จำนวน...........จังหวัด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(ระบุให้ชัดเจน)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1.กรุงเทพมหานคร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2.จังหวัดนนทบุรี</a:t>
                      </a:r>
                      <a:b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3.จังหวัดนครนายก                 4.วิทยาลัยชัยบาดาลพิพัฒน์</a:t>
                      </a:r>
                      <a:endParaRPr lang="th-TH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: โรงเรียนที่เข้าร่วมโครงการ 20 โรงเรียน/จังหวัด</a:t>
                      </a:r>
                    </a:p>
                    <a:p>
                      <a:pPr algn="l" fontAlgn="t"/>
                      <a:r>
                        <a:rPr lang="th-TH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ตัวชี้วัดเชิงปริมาณ  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จำนวนโรงเรียนที่เข้าร่วมโครงการ มหาวิทยาลัยละ จำนวน 20 โรงเรียน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2. จำนวนสื่อ/ รูปแบบ</a:t>
                      </a:r>
                      <a:r>
                        <a:rPr lang="th-TH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การจัด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การเรียนรู้ในการยกระดับการเรียนรู้ด้านการอ่านออกเขียนได้หรือการคิดวิเคราะห์ได้ จำนวน 5 สื่อ/รูปแบบ</a:t>
                      </a:r>
                    </a:p>
                    <a:p>
                      <a:pPr algn="l" fontAlgn="t"/>
                      <a:r>
                        <a:rPr lang="th-TH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ตัวชี้วัดเชิงคุณภาพ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ผลสัมฤทธิ์ของนักเรียนโรงเรียนในท้องถิ่นสูงขึ้น เมื่อเปรียบเทียบกับปีที่ผ่านมา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2. ชุมชนมีคุณภาพชีวิตที่ดีขึ้น</a:t>
                      </a:r>
                    </a:p>
                    <a:p>
                      <a:pPr algn="l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ศึกษาบริบทของโรงเรียน ด้วยการสนทนากลุ่ม ใน</a:t>
                      </a:r>
                      <a:r>
                        <a:rPr lang="th-TH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การจัด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การเรียนสอน ด้วยระบบ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Professional Learning Community : PLC</a:t>
                      </a: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อบรมครู และบุคลากรทางการศึกษา 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ผลิตสื่อการพัฒนาผลสัมฤทธิ์ทางการศึกษาด้านการอ่าน การเขียนและการคิดวิเคราะห์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ทดลองนำสื่อไปใช้เพื่อหาคุณภาพ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นำสื่อไปใช้กับนักเรียนในระดับการศึกษาขั้นพื้นฐาน</a:t>
                      </a:r>
                    </a:p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ทดสอบผลสัมฤทธิ์ทางการศึกษาด้านการอ่าน การเขียนและการคิดวิเคราะห์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หน่วยงานภาคีเครือข่าย :สถานศึกษาเครือข่าย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extLst>
                  <a:ext uri="{0D108BD9-81ED-4DB2-BD59-A6C34878D82A}">
                    <a16:rowId xmlns:a16="http://schemas.microsoft.com/office/drawing/2014/main" val="1013683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5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120461" y="323873"/>
            <a:ext cx="9650569" cy="616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โครงการยุทธศาสตร์มหาวิทยาลัยราชภัฏเพื่อการพัฒนาท้องถิ่น ประจำปีงบประมาณ พ.ศ. 2563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36349"/>
              </p:ext>
            </p:extLst>
          </p:nvPr>
        </p:nvGraphicFramePr>
        <p:xfrm>
          <a:off x="141670" y="798489"/>
          <a:ext cx="11719771" cy="578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3595">
                  <a:extLst>
                    <a:ext uri="{9D8B030D-6E8A-4147-A177-3AD203B41FA5}">
                      <a16:colId xmlns:a16="http://schemas.microsoft.com/office/drawing/2014/main" val="3383870107"/>
                    </a:ext>
                  </a:extLst>
                </a:gridCol>
                <a:gridCol w="1965029">
                  <a:extLst>
                    <a:ext uri="{9D8B030D-6E8A-4147-A177-3AD203B41FA5}">
                      <a16:colId xmlns:a16="http://schemas.microsoft.com/office/drawing/2014/main" val="1224275856"/>
                    </a:ext>
                  </a:extLst>
                </a:gridCol>
                <a:gridCol w="1640768">
                  <a:extLst>
                    <a:ext uri="{9D8B030D-6E8A-4147-A177-3AD203B41FA5}">
                      <a16:colId xmlns:a16="http://schemas.microsoft.com/office/drawing/2014/main" val="4145593715"/>
                    </a:ext>
                  </a:extLst>
                </a:gridCol>
                <a:gridCol w="2278845">
                  <a:extLst>
                    <a:ext uri="{9D8B030D-6E8A-4147-A177-3AD203B41FA5}">
                      <a16:colId xmlns:a16="http://schemas.microsoft.com/office/drawing/2014/main" val="1375511427"/>
                    </a:ext>
                  </a:extLst>
                </a:gridCol>
                <a:gridCol w="1675780">
                  <a:extLst>
                    <a:ext uri="{9D8B030D-6E8A-4147-A177-3AD203B41FA5}">
                      <a16:colId xmlns:a16="http://schemas.microsoft.com/office/drawing/2014/main" val="334259965"/>
                    </a:ext>
                  </a:extLst>
                </a:gridCol>
                <a:gridCol w="1605754">
                  <a:extLst>
                    <a:ext uri="{9D8B030D-6E8A-4147-A177-3AD203B41FA5}">
                      <a16:colId xmlns:a16="http://schemas.microsoft.com/office/drawing/2014/main" val="3881706603"/>
                    </a:ext>
                  </a:extLst>
                </a:gridCol>
              </a:tblGrid>
              <a:tr h="69563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วัตถุประสงค์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พื้นที่ดำเนินการ </a:t>
                      </a:r>
                      <a:br>
                        <a:rPr lang="th-TH" sz="16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(หมู่บ้าน/ตำบล/อำเภอ/จังหวัด)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br>
                        <a:rPr lang="th-TH" sz="16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(คน/ผลิตภัณฑ์/เรื่อง)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วิธีการดำเนินงาน</a:t>
                      </a:r>
                      <a:br>
                        <a:rPr lang="th-TH" sz="16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(กิจกรรม)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622013"/>
                  </a:ext>
                </a:extLst>
              </a:tr>
              <a:tr h="46528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3 การยกระดับคุณภาพการศึกษา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</a:t>
                      </a:r>
                      <a: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h-TH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 anchor="b"/>
                </a:tc>
                <a:extLst>
                  <a:ext uri="{0D108BD9-81ED-4DB2-BD59-A6C34878D82A}">
                    <a16:rowId xmlns:a16="http://schemas.microsoft.com/office/drawing/2014/main" val="1748108122"/>
                  </a:ext>
                </a:extLst>
              </a:tr>
              <a:tr h="455730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 โครงการพัฒนาความรู้ ทักษะด้านภาษาอังกฤษในศตวรรษที่ 21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เพื่อพัฒนาสิ่งแวดล้อมและส่งเสริมการใช้ภาษาอังกฤษของอาจารย์ เจ้าหน้าที่ และนักศึกษาโดยจ้างอาจารย์ผู้เชี่ยวชาญด้านภาษามาประจำ การแลกเปลี่ยนอาจารย์และนักศึกษากับมหาวิทยาลัยในต่างประเทศ</a:t>
                      </a:r>
                    </a:p>
                    <a:p>
                      <a:pPr algn="l" fontAlgn="t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เพื่อพัฒนาห้องปฏิบัติการทางภาษาและ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software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โปรแกรมด้านภาษา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จำนวน..........หมู่บ้าน</a:t>
                      </a:r>
                      <a:b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จำนวน..............ตำบล</a:t>
                      </a:r>
                      <a:b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จำนวน............อำเภอ</a:t>
                      </a:r>
                      <a:b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จำนวน...........จังหวัด</a:t>
                      </a:r>
                      <a:b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(ระบุให้ชัดเจน)</a:t>
                      </a:r>
                      <a:b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1.กรุงเทพมหานคร</a:t>
                      </a:r>
                      <a:b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2.จังหวัดนนทบุรี</a:t>
                      </a:r>
                      <a:b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60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3.จังหวัดนครนายก                 4.วิทยาลัยชัยบาดาลพิพัฒน์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 : จำนวนนักศึกษามหาวิทยาลัยละ 2,000 คน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ตัวชี้วัดเชิงปริมาณ </a:t>
                      </a:r>
                    </a:p>
                    <a:p>
                      <a:pPr algn="l" fontAlgn="t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1.นักศึกษาเข้าร่วมกิจกรรมอบรมเสริมสร้างทักษะการสื่อสารผ่านการสอบมาตรฐาน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CEFR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B1</a:t>
                      </a:r>
                    </a:p>
                    <a:p>
                      <a:pPr algn="l" fontAlgn="t"/>
                      <a:r>
                        <a:rPr lang="th-TH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ตัวชี้วัดเชิงคุณภาพ</a:t>
                      </a:r>
                    </a:p>
                    <a:p>
                      <a:pPr algn="l" fontAlgn="t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1.นักศึกษาที่เข้าร่วมโครงการมีความรู้และทักษะภาษาอังกฤษที่เพิ่มสูงขึ้น ยกระดับมาตรฐานความเป็นครูของมหาวิทยาลัยราชภัฏทั่วประเทศ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พัฒนาหลักสูตรการอบรมทักษะภาษาอังกฤษสำหรับนักศึกษา</a:t>
                      </a:r>
                    </a:p>
                    <a:p>
                      <a:pPr algn="l" fontAlgn="t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อบรมนักศึกษา</a:t>
                      </a:r>
                    </a:p>
                    <a:p>
                      <a:pPr algn="l" fontAlgn="t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ทดสอบทักษะภาษาอังกฤษของนักศึกษาชั้นปีที่ 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หน่วยงานภาคีเครือข่าย :</a:t>
                      </a:r>
                    </a:p>
                    <a:p>
                      <a:pPr algn="l" fontAlgn="t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มหาวิทยาลัยราชภัฏ 38 แห่ง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862" marR="4862" marT="4862" marB="0"/>
                </a:tc>
                <a:extLst>
                  <a:ext uri="{0D108BD9-81ED-4DB2-BD59-A6C34878D82A}">
                    <a16:rowId xmlns:a16="http://schemas.microsoft.com/office/drawing/2014/main" val="1013683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6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2323</Words>
  <Application>Microsoft Office PowerPoint</Application>
  <PresentationFormat>แบบจอกว้าง</PresentationFormat>
  <Paragraphs>235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5" baseType="lpstr">
      <vt:lpstr>Angsana New</vt:lpstr>
      <vt:lpstr>Arial</vt:lpstr>
      <vt:lpstr>Calibri</vt:lpstr>
      <vt:lpstr>Calibri Light</vt:lpstr>
      <vt:lpstr>Cordia New</vt:lpstr>
      <vt:lpstr>Tahoma</vt:lpstr>
      <vt:lpstr>ธีมของ Office</vt:lpstr>
      <vt:lpstr>โครงการยุทธศาสตร์มหาวิทยาลัยราชภัฏเพื่อการพัฒนาท้องถิ่น ประจำปีงบประมาณ พ.ศ. 2563</vt:lpstr>
      <vt:lpstr>โครงการยุทธศาสตร์มหาวิทยาลัยราชภัฏเพื่อการพัฒนาท้องถิ่น ประจำปีงบประมาณ พ.ศ. 2563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โครงการยุทธศาสตร์มหาวิทยาลัยราชภัฏเพื่อการพัฒนาท้องถิ่น ประจำปีงบประมาณ พ.ศ. 2563</dc:title>
  <dc:creator>kantimaporn chinbode</dc:creator>
  <cp:lastModifiedBy>kantimaporn chinbode</cp:lastModifiedBy>
  <cp:revision>31</cp:revision>
  <dcterms:created xsi:type="dcterms:W3CDTF">2019-06-27T02:55:08Z</dcterms:created>
  <dcterms:modified xsi:type="dcterms:W3CDTF">2019-06-28T09:53:01Z</dcterms:modified>
</cp:coreProperties>
</file>