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68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4" r:id="rId36"/>
    <p:sldId id="305" r:id="rId37"/>
    <p:sldId id="306" r:id="rId38"/>
    <p:sldId id="307" r:id="rId39"/>
    <p:sldId id="308" r:id="rId40"/>
    <p:sldId id="309" r:id="rId41"/>
  </p:sldIdLst>
  <p:sldSz cx="12192000" cy="6858000"/>
  <p:notesSz cx="6797675" cy="99282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9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135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9B29B896-5837-4368-94E5-6647D1F505DC}" type="datetimeFigureOut">
              <a:rPr lang="th-TH" smtClean="0"/>
              <a:t>17/03/66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1" tIns="45501" rIns="91001" bIns="45501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001" tIns="45501" rIns="91001" bIns="4550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3D09FDB7-15CF-470E-854C-963EAEFD8F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01415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8CFA-A430-4805-B7E2-6D3FCCE8745F}" type="datetimeFigureOut">
              <a:rPr lang="th-TH" smtClean="0"/>
              <a:t>17/03/66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2BDF-29EB-4109-82AB-591E4BDBAB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9603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8CFA-A430-4805-B7E2-6D3FCCE8745F}" type="datetimeFigureOut">
              <a:rPr lang="th-TH" smtClean="0"/>
              <a:t>17/03/66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2BDF-29EB-4109-82AB-591E4BDBAB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00937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8CFA-A430-4805-B7E2-6D3FCCE8745F}" type="datetimeFigureOut">
              <a:rPr lang="th-TH" smtClean="0"/>
              <a:t>17/03/66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2BDF-29EB-4109-82AB-591E4BDBAB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404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8CFA-A430-4805-B7E2-6D3FCCE8745F}" type="datetimeFigureOut">
              <a:rPr lang="th-TH" smtClean="0"/>
              <a:t>17/03/66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2BDF-29EB-4109-82AB-591E4BDBAB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23460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8CFA-A430-4805-B7E2-6D3FCCE8745F}" type="datetimeFigureOut">
              <a:rPr lang="th-TH" smtClean="0"/>
              <a:t>17/03/66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2BDF-29EB-4109-82AB-591E4BDBAB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4759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8CFA-A430-4805-B7E2-6D3FCCE8745F}" type="datetimeFigureOut">
              <a:rPr lang="th-TH" smtClean="0"/>
              <a:t>17/03/66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2BDF-29EB-4109-82AB-591E4BDBAB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24016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8CFA-A430-4805-B7E2-6D3FCCE8745F}" type="datetimeFigureOut">
              <a:rPr lang="th-TH" smtClean="0"/>
              <a:t>17/03/66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2BDF-29EB-4109-82AB-591E4BDBAB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88318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8CFA-A430-4805-B7E2-6D3FCCE8745F}" type="datetimeFigureOut">
              <a:rPr lang="th-TH" smtClean="0"/>
              <a:t>17/03/66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2BDF-29EB-4109-82AB-591E4BDBAB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474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8CFA-A430-4805-B7E2-6D3FCCE8745F}" type="datetimeFigureOut">
              <a:rPr lang="th-TH" smtClean="0"/>
              <a:t>17/03/66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2BDF-29EB-4109-82AB-591E4BDBAB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0140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8CFA-A430-4805-B7E2-6D3FCCE8745F}" type="datetimeFigureOut">
              <a:rPr lang="th-TH" smtClean="0"/>
              <a:t>17/03/66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2BDF-29EB-4109-82AB-591E4BDBAB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53201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8CFA-A430-4805-B7E2-6D3FCCE8745F}" type="datetimeFigureOut">
              <a:rPr lang="th-TH" smtClean="0"/>
              <a:t>17/03/66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2BDF-29EB-4109-82AB-591E4BDBAB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87725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A8CFA-A430-4805-B7E2-6D3FCCE8745F}" type="datetimeFigureOut">
              <a:rPr lang="th-TH" smtClean="0"/>
              <a:t>17/03/66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62BDF-29EB-4109-82AB-591E4BDBAB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33915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9399" y="154543"/>
            <a:ext cx="111659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โครงการสำคัญตามแผนยุทธศาสตร์มหาวิทยาลัยราชภัฏพระนคร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 พ.ศ.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835938"/>
              </p:ext>
            </p:extLst>
          </p:nvPr>
        </p:nvGraphicFramePr>
        <p:xfrm>
          <a:off x="450761" y="1751531"/>
          <a:ext cx="11140225" cy="426470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91461"/>
                <a:gridCol w="6376893"/>
                <a:gridCol w="3171871"/>
              </a:tblGrid>
              <a:tr h="4635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กลยุทธ์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ชื่อโครงการ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หน่วยงาน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399">
                <a:tc rowSpan="5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สืบสาน</a:t>
                      </a:r>
                    </a:p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พระราชปณิธาน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โครงการพัฒนาพื้นที่ความรับผิดชอบและจัดทำแผนในการจัดการศึกษาเป็นเครื่องมือในการพัฒนาท้องถิ่น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555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โครงการสืบสานพระราชปณิธานเพื่อการพัฒนาชุมชนท้องถิ่นอย่างยั่งยืน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คณะมนุษยศาสตร์และสังคมศาสตร์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399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จัดทำแผนบริการวิชาการในเขตพื้นที่รับผิดชอบของมหาวิทยาลัยราชภัฏ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พระนคร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สถาบันวิจัยและพัฒนา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399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โครงการจัดทำฐานข้อมูลปัญหาและความต้องการของชุมชนในพื้นที่รับผิดชอบของมหาวิทยาลัย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สถาบันวิจัยและพัฒนา</a:t>
                      </a:r>
                    </a:p>
                    <a:p>
                      <a:pPr marL="0" indent="0" algn="l" defTabSz="914400" rtl="0" eaLnBrk="1" latinLnBrk="0" hangingPunct="1">
                        <a:buNone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399">
                <a:tc vMerge="1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 โครงการติดตามผลการวิจัยเชิงรูปธรรม</a:t>
                      </a:r>
                    </a:p>
                    <a:p>
                      <a:pPr marL="0" indent="0" algn="l" defTabSz="914400" rtl="0" eaLnBrk="1" latinLnBrk="0" hangingPunct="1">
                        <a:buNone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สถาบันวิจัยและพัฒนา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880" y="1325413"/>
            <a:ext cx="3760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1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พัฒนาท้องถิ่น</a:t>
            </a:r>
            <a:endParaRPr 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4504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9399" y="154543"/>
            <a:ext cx="111659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โครงการสำคัญตามแผนยุทธศาสตร์มหาวิทยาลัยราชภัฏพระนคร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 พ.ศ.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831007"/>
              </p:ext>
            </p:extLst>
          </p:nvPr>
        </p:nvGraphicFramePr>
        <p:xfrm>
          <a:off x="450761" y="1834191"/>
          <a:ext cx="11140225" cy="402971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91461"/>
                <a:gridCol w="6376893"/>
                <a:gridCol w="3171871"/>
              </a:tblGrid>
              <a:tr h="4635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กลยุทธ์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ชื่อโครงการ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หน่วยงาน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31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บัณฑิตและครู ได้มาตรฐานวิชาชีพ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โครงการศูนย์พัฒนาครูและบุคลากรทางการศึกษาในท้องถิ่นโดยใช้โรงเรียนเป็นฐาน ด้วยระบบ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Coaching and Mentoring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และ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Professional Learning Community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3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โครงการส่งเสริมคุณภาพการศึกษาโรงเรียนตำรวจตระเวนชายแดนตามพระราชดำริสมเด็จพระกนิษฐาธิราชเจ้ากรมสมเด็จพระเทพรัตนราชสุดาฯ สยามบรมราชกุมารี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3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โครงการส่งเสริมสมรรถนะการจัดการเรียนรู้และการพัฒนาสื่อการเรียนรู้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สำหรับครูประถมศึกษา สร้างชุมชนแห่งการเรียนรู้เชิงวิชาชีพสำหรับครู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ประถมศึกษาที่จบไม่ตรงเอก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7428" y="1325413"/>
            <a:ext cx="3760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2 การผลิตและพัฒนาครู</a:t>
            </a:r>
          </a:p>
        </p:txBody>
      </p:sp>
    </p:spTree>
    <p:extLst>
      <p:ext uri="{BB962C8B-B14F-4D97-AF65-F5344CB8AC3E}">
        <p14:creationId xmlns:p14="http://schemas.microsoft.com/office/powerpoint/2010/main" val="100303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9399" y="154543"/>
            <a:ext cx="111659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โครงการสำคัญตามแผนยุทธศาสตร์มหาวิทยาลัยราชภัฏพระนคร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 พ.ศ.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405631"/>
              </p:ext>
            </p:extLst>
          </p:nvPr>
        </p:nvGraphicFramePr>
        <p:xfrm>
          <a:off x="450761" y="1834191"/>
          <a:ext cx="11140225" cy="412115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91461"/>
                <a:gridCol w="7320719"/>
                <a:gridCol w="2228045"/>
              </a:tblGrid>
              <a:tr h="4635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กลยุทธ์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ชื่อโครงการ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หน่วยงาน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31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บัณฑิตและครู ได้มาตรฐานวิชาชีพ(ต่อ)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โครงการส่งเสริมความเป็นครูมืออาชีพตามอัตลักษณ์บัณฑิตครูมหาวิทยาลัยราชภัฏ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3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โครงการสมรรถนะการโค้ชสำหรับครูกรุงเทพมหานคร นนทบุรี นครนายก </a:t>
                      </a:r>
                      <a:endParaRPr lang="th-TH" sz="2400" b="1" kern="12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และ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ชัยบาดาลลพบุรี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3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 โครงการการพัฒนาทักษะกระบวนการทางคณิตศาสตร์ของนักเรียนในระดับการศึกษาขั้นพื้นฐาน สำหรับโรงเรียนในเขตพื้นที่บริการวิชาการของ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มหาวิทยาลัย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ราช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ภัฏพระนคร 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3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7. โครงการยกระดับคุณภาพการเรียนรู้ด้านการอ่าน การเขียนและการคิดวิเคราะห์ของนักเรียนในระดับการศึกษาขั้นพื้นฐานของจังหวัดนนทบุรี ด้วยการจัดการเรียนรู้แบบ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Active Learning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เพื่อส่งเสริมทักษะในศตวรรษที่ 21”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7428" y="1325413"/>
            <a:ext cx="3760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2 การผลิตและพัฒนาครู</a:t>
            </a:r>
          </a:p>
        </p:txBody>
      </p:sp>
    </p:spTree>
    <p:extLst>
      <p:ext uri="{BB962C8B-B14F-4D97-AF65-F5344CB8AC3E}">
        <p14:creationId xmlns:p14="http://schemas.microsoft.com/office/powerpoint/2010/main" val="189993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9399" y="154543"/>
            <a:ext cx="111659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โครงการสำคัญตามแผนยุทธศาสตร์มหาวิทยาลัยราชภัฏพระนคร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 พ.ศ.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831370"/>
              </p:ext>
            </p:extLst>
          </p:nvPr>
        </p:nvGraphicFramePr>
        <p:xfrm>
          <a:off x="450761" y="1834191"/>
          <a:ext cx="11140225" cy="329819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91461"/>
                <a:gridCol w="7320719"/>
                <a:gridCol w="2228045"/>
              </a:tblGrid>
              <a:tr h="4635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กลยุทธ์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ชื่อโครงการ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หน่วยงาน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31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บัณฑิตและครู ได้มาตรฐานวิชาชีพ(ต่อ)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8. โครงการพัฒนาสมรรถนะหลักและสมรรถนะเฉพาะทางวิทยาศาสตร์ของ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ผู้เรียนระดับประถมศึกษาเพื่อนำไปสู่การเรียนรู้ในศตวรรษที่ 21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72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9. โครงการบูรณาการศาสตร์พระราชากับการบริการวิชาการ การวิจัย และศิลปวัฒนธรรม โดยใช้การฝึกอบรมร่วมกับการศึกษาแหล่งเรียนรู้ในการเรียนรู้ภูมิสังคมเพื่อพัฒนาท้องถิ่นอย่างยั่งยืน สำหรับครูสังคมศึกษา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52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10. โครงการพัฒนาทักษะการจัดการเรียนรู้เชิงรุก (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Active Learning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) ของครูผู้สอนในเครือข่ายโรงเรียนขนาดเล็กเพื่อพัฒนาสมรรถนะผู้เรียนระดับประถมศึกษา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7428" y="1325413"/>
            <a:ext cx="3760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2 การผลิตและพัฒนาครู</a:t>
            </a:r>
          </a:p>
        </p:txBody>
      </p:sp>
    </p:spTree>
    <p:extLst>
      <p:ext uri="{BB962C8B-B14F-4D97-AF65-F5344CB8AC3E}">
        <p14:creationId xmlns:p14="http://schemas.microsoft.com/office/powerpoint/2010/main" val="269529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9399" y="154543"/>
            <a:ext cx="111659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โครงการสำคัญตามแผนยุทธศาสตร์มหาวิทยาลัยราชภัฏพระนคร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 พ.ศ.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248249"/>
              </p:ext>
            </p:extLst>
          </p:nvPr>
        </p:nvGraphicFramePr>
        <p:xfrm>
          <a:off x="450761" y="1834191"/>
          <a:ext cx="11140225" cy="293243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91461"/>
                <a:gridCol w="7320719"/>
                <a:gridCol w="2228045"/>
              </a:tblGrid>
              <a:tr h="4635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กลยุทธ์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ชื่อโครงการ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หน่วยงาน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31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 เครือข่ายความร่วมมือจัดการศึกษา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โครงการพัฒนาโรงเรียนสาธิตให้เป็นศูนย์ฝึกปฏิบัติการและการวิจัยเป็นต้นแบบให้กับโรงเรียนในท้องถิ่น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4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โครงการพัฒนาเครือข่ายโรงเรียนร่วมพัฒนาและกระบวนการฝึกประสบการณ์วิชาชีพครูสู่ความเป็นมืออาชีพ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52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มหกรรมวิชาการเปิดบ้านพระนคร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สำนักส่งเสริมวิชาการและงานทะเบียน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7428" y="1325413"/>
            <a:ext cx="3760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2 การผลิตและพัฒนาครู</a:t>
            </a:r>
          </a:p>
        </p:txBody>
      </p:sp>
    </p:spTree>
    <p:extLst>
      <p:ext uri="{BB962C8B-B14F-4D97-AF65-F5344CB8AC3E}">
        <p14:creationId xmlns:p14="http://schemas.microsoft.com/office/powerpoint/2010/main" val="419633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9399" y="154543"/>
            <a:ext cx="111659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โครงการสำคัญตามแผนยุทธศาสตร์มหาวิทยาลัยราชภัฏพระนคร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 พ.ศ.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62075"/>
              </p:ext>
            </p:extLst>
          </p:nvPr>
        </p:nvGraphicFramePr>
        <p:xfrm>
          <a:off x="450761" y="1834191"/>
          <a:ext cx="11140225" cy="34810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91461"/>
                <a:gridCol w="6586623"/>
                <a:gridCol w="2962141"/>
              </a:tblGrid>
              <a:tr h="4635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กลยุทธ์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ชื่อโครงการ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หน่วยงาน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31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บูรณาการการสอน วิจัย บริการวิชาการ ยืดหยุ่นตามอัธยาศัย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โครงการความร่วมมือพัฒนาหลักสูตรสหวิทยาการและบูรณาการการจัดการเรียนรู้กับผู้ใช้บัณฑิตและองค์กรวิชาชีพ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71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โครงการสร้างมาตรฐาน ฝึกอบรมและพัฒนาอาจารย์มืออาชีพ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78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พัฒนาศูนย์บริการและฝึกอบรมในพื้นที่บริการ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คณะวิทยาการจัดการ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21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โครงการพัฒนา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Soft Skill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ด้วยกระบวนการวิศวกรสังคม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คณะวิทยาศาสตร์และเทคโนโลยี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52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 โครงการยกระดับคุณภาพ มาตรฐาน การจัดการเรียนรู้ระดับบัณฑิตศึกษา กิจกรรมนำเสนอผลงานดุษฏีนิพนธ์ในต่างประเทศ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6371" y="1325413"/>
            <a:ext cx="4198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3 ยกระดับคุณภาพการศึกษา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4819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9399" y="154543"/>
            <a:ext cx="111659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โครงการสำคัญตามแผนยุทธศาสตร์มหาวิทยาลัยราชภัฏพระนคร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 พ.ศ.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622964"/>
              </p:ext>
            </p:extLst>
          </p:nvPr>
        </p:nvGraphicFramePr>
        <p:xfrm>
          <a:off x="450761" y="1834191"/>
          <a:ext cx="11140225" cy="238379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91461"/>
                <a:gridCol w="6586623"/>
                <a:gridCol w="2962141"/>
              </a:tblGrid>
              <a:tr h="4635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กลยุทธ์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ชื่อโครงการ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หน่วยงาน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2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บูรณาการการสอน วิจัย บริการวิชาการ ยืดหยุ่นตามอัธยาศัย(ต่อ)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บูรณาการการสอน วิจัย บริการ ยืดหยุ่นตามอัธยาศัย </a:t>
                      </a:r>
                      <a:endParaRPr lang="th-TH" sz="2400" b="1" kern="12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กิจกรรมย่อยจิต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อาสาและบริการวิชาการบูรณาการกับศิลปะวัฒนธรรม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6371" y="1325413"/>
            <a:ext cx="4198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3 ยกระดับคุณภาพการศึกษา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3053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9399" y="154543"/>
            <a:ext cx="111659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โครงการสำคัญตามแผนยุทธศาสตร์มหาวิทยาลัยราชภัฏพระนคร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 พ.ศ.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368882"/>
              </p:ext>
            </p:extLst>
          </p:nvPr>
        </p:nvGraphicFramePr>
        <p:xfrm>
          <a:off x="450761" y="1834191"/>
          <a:ext cx="11140225" cy="384683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91461"/>
                <a:gridCol w="7243446"/>
                <a:gridCol w="2305318"/>
              </a:tblGrid>
              <a:tr h="4635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กลยุทธ์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ชื่อโครงการ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หน่วยงาน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31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หลักสูตรได้มาตรฐานวิชาชีพ มุ่งเน้นการปฏิบัติได้จริง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โครงการพัฒนา ปรับปรุงบูรณาการหลักสูตรมหาวิทยาลัยราชภัฏให้มีความพร้อมและเป็นจุดเด่นตามแนวทางยุทธศาสตร์ใหม่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71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โครงการพัฒนาสมรรถนะและติดตามผู้สำเร็จการศึกษาระดับอุดมศึกษา 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52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โครงการส่งเสริมกระบวนการวิศวกรสังคมแก่นักศึกษาและพัฒนาอัตลักษณ์นักศึกษาร่วมกับชุมชนและสังคม 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21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โครงการยกระดับมาตรฐานสมรรถนะบัณฑิตวิทยาการจัดการสู่ความเป็นเลิศ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คณะวิทยาการจัดการ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52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 โครงการเข้าร่วมการประชุมวิชาการระดับชาติ/นานาชาติ กิจกรรมพัฒนานักศึกษาให้มีประสบการณ์การเข้าร่วมนำเสนอในประเทศ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6371" y="1325413"/>
            <a:ext cx="4198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3 ยกระดับคุณภาพการศึกษา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341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9399" y="154543"/>
            <a:ext cx="111659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โครงการสำคัญตามแผนยุทธศาสตร์มหาวิทยาลัยราชภัฏพระนคร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 พ.ศ.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442438"/>
              </p:ext>
            </p:extLst>
          </p:nvPr>
        </p:nvGraphicFramePr>
        <p:xfrm>
          <a:off x="450761" y="1834191"/>
          <a:ext cx="11140225" cy="238379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91461"/>
                <a:gridCol w="6560865"/>
                <a:gridCol w="2987899"/>
              </a:tblGrid>
              <a:tr h="4635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กลยุทธ์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ชื่อโครงการ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หน่วยงาน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8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หลักสูตรได้มาตรฐานวิชาชีพ มุ่งเน้นการปฏิบัติได้จริง(ต่อ)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 โครงการพัฒนาหลักสูตรนักบริหารจัดการโลจิสติกส์มืออาชีพ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71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7. การอบรมและทดสอบความรู้ทางวิชาชีพช่างไฟฟ้า 1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6371" y="1325413"/>
            <a:ext cx="4198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3 ยกระดับคุณภาพการศึกษา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6443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9399" y="154543"/>
            <a:ext cx="111659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โครงการสำคัญตามแผนยุทธศาสตร์มหาวิทยาลัยราชภัฏพระนคร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 พ.ศ.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839804"/>
              </p:ext>
            </p:extLst>
          </p:nvPr>
        </p:nvGraphicFramePr>
        <p:xfrm>
          <a:off x="450761" y="1834191"/>
          <a:ext cx="11140225" cy="384683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91461"/>
                <a:gridCol w="6998747"/>
                <a:gridCol w="2550017"/>
              </a:tblGrid>
              <a:tr h="4635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กลยุทธ์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ชื่อโครงการ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หน่วยงาน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31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อาจารย์มีศักยภาพ และมีเครือข่ายความรู้สู่การปฏิบัติ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โครงการพัฒนาบุคลากรให้มีสมรรถนะเฉพาะทางวิชาชีพ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71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โครงการพัฒนาศักยภาพอาจารย์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คณะวิทยาการจัดการ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52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โครงการพัฒนาอาจารย์ให้มีศักยภาพตามเกณฑ์มาตรฐานหลักสูตร(สนับสนุนการบริหารจัดการด้านการวิจัยและการสร้างสรรค์นวัตกรรม)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คณะวิทยาศาสตร์และเทคโนโลยี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21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การจัดเตรียมแหล่งเผยแพร่ผลงานทางวิชาการของบุคลากรคณะเทคโนโลยีอุตสาหกรรม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52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 ส่งเสริมการใช้รูปแบบการจัดการเรียนการสอนแบบสหกิจศึกษาและการจัดการเรียนรู้เชิงบูรณาการกับการทำงานในสถานประกอบการ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6371" y="1325413"/>
            <a:ext cx="4198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3 ยกระดับคุณภาพการศึกษา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9615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9399" y="154543"/>
            <a:ext cx="111659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โครงการสำคัญตามแผนยุทธศาสตร์มหาวิทยาลัยราชภัฏพระนคร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 พ.ศ.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255328"/>
              </p:ext>
            </p:extLst>
          </p:nvPr>
        </p:nvGraphicFramePr>
        <p:xfrm>
          <a:off x="450761" y="1834191"/>
          <a:ext cx="11140225" cy="351054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91461"/>
                <a:gridCol w="7243446"/>
                <a:gridCol w="2305318"/>
              </a:tblGrid>
              <a:tr h="4635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กลยุทธ์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ชื่อโครงการ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หน่วยงาน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31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อาจารย์มีศักยภาพ และมีเครือข่ายความรู้สู่การปฏิบัติ(ต่อ)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 สมทบกองทุนวิจัย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สถาบันวิจัยและพัฒนา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71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7. พัฒนาอาจารย์ให้มีศักยภาพด้านการวิจัย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สถาบันวิจัยและพัฒนา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52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8. พัฒนาอาจารย์ให้มีศักยภาพด้านการวิจัย ผลิตผลงานวิจัยให้มีคุณภาพ ได้มาตรฐานตามแนวทาง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สถาบันวิจัยและพัฒนา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21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9. การจัดนิทรรศการแสดงผลงานวิจัย และการประชุมวิชาการระดับชาติ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และนานาชาติ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ในฐานะเจ้าภาพร่วมกับมหาวิทยาลัยเครือข่าย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สถาบันวิจัยและพัฒนา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66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10. การเขียนบทความวิจัย/วิชาการเพื่อส่งตีพิมพ์ในวารสารระดับนานาชาติ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สถาบันวิจัยและพัฒนา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6371" y="1325413"/>
            <a:ext cx="4198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3 ยกระดับคุณภาพการศึกษา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5404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9399" y="154543"/>
            <a:ext cx="111659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โครงการสำคัญตามแผนยุทธศาสตร์มหาวิทยาลัยราชภัฏพระนคร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 พ.ศ.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721840"/>
              </p:ext>
            </p:extLst>
          </p:nvPr>
        </p:nvGraphicFramePr>
        <p:xfrm>
          <a:off x="450761" y="1751531"/>
          <a:ext cx="11140225" cy="388750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91461"/>
                <a:gridCol w="6376893"/>
                <a:gridCol w="3171871"/>
              </a:tblGrid>
              <a:tr h="4635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กลยุทธ์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ชื่อโครงการ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หน่วยงาน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31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วัฒนธรรมนำวิถีชีวิต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โครงการส่งเสริมศิลปวัฒนธรรมของท้องถิ่น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555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โครงการส่งเสริมกีฬาของท้องถิ่น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399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โครงการบูรณาการพันธกิจสัมพันธ์ เพื่อพัฒนาการศึกษา ศาสนา และวัฒนธรรม กิจกรรม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“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ส่งเสริมศิลปวัฒนธรรม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”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399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บูรณาการพันธกิจสัมพันธ์ เพื่อพัฒนาการศึกษา ศาสนา และวัฒนธรรม กิจกรรมย่อยการบูรณาการการเรียนการสอนกับศิลปวัฒนธรรมไทย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399">
                <a:tc vMerge="1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 โครงการบูรณาการพันธกิจสัมพันธ์ เพื่อพัฒนาการศึกษา ศาสนา และวัฒนธรรม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สำนักศิลปะและวัฒนธรรม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880" y="1325413"/>
            <a:ext cx="3760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1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พัฒนาท้องถิ่น</a:t>
            </a:r>
            <a:endParaRPr 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6684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9399" y="154543"/>
            <a:ext cx="111659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โครงการสำคัญตามแผนยุทธศาสตร์มหาวิทยาลัยราชภัฏพระนคร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 พ.ศ.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919412"/>
              </p:ext>
            </p:extLst>
          </p:nvPr>
        </p:nvGraphicFramePr>
        <p:xfrm>
          <a:off x="450761" y="1834191"/>
          <a:ext cx="11140225" cy="293243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91461"/>
                <a:gridCol w="7243446"/>
                <a:gridCol w="2305318"/>
              </a:tblGrid>
              <a:tr h="4635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กลยุทธ์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ชื่อโครงการ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หน่วยงาน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31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อาจารย์มีศักยภาพ และมีเครือข่ายความรู้สู่การปฏิบัติ(ต่อ)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11. พัฒนาทักษะการใช้ภาษาอังกฤษสำหรับนักวิจัย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สถาบันวิจัยและพัฒนา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96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12. การแสดงผลงานทรัพย์สินทางปัญญาของนักวิจัยมหาวิทยาลัยราชภัฏพระนคร และพบปะผู้ประกอบการ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สถาบันวิจัยและพัฒนา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72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13. การจัดทำวารสารวิจัยราชภัฏพระนคร สาขาวิทยาศาสตร์และเทคโนโลยี สาขามนุษยศาสตร์และสังคมศาสตร์ วารสารวิชาการ สาขามนุษยศาสตร์และสังคมศาสตร์ วารสารวิจัยและนวัตกรรมทางการศึกษา และวารสารราชภัฏพระนครวิชาการ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สถาบันวิจัยและพัฒนา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6371" y="1325413"/>
            <a:ext cx="4198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3 ยกระดับคุณภาพการศึกษา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0408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9399" y="154543"/>
            <a:ext cx="111659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โครงการสำคัญตามแผนยุทธศาสตร์มหาวิทยาลัยราชภัฏพระนคร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 พ.ศ.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069174"/>
              </p:ext>
            </p:extLst>
          </p:nvPr>
        </p:nvGraphicFramePr>
        <p:xfrm>
          <a:off x="450761" y="1683354"/>
          <a:ext cx="11140225" cy="384683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91461"/>
                <a:gridCol w="7243446"/>
                <a:gridCol w="2305318"/>
              </a:tblGrid>
              <a:tr h="4635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กลยุทธ์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ชื่อโครงการ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หน่วยงาน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31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พัฒนาทักษะในศตวรรษที่ 21 และเทคโนโลยีที่ทันสมัย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โครงการสร้างมาตรฐานวิชาชีพบัณฑิตมหาวิทยาลัยราชภัฏพัฒนาบัณฑิตให้มีทักษะของศตวรรษที่ 21 และสอดคล้องกับความต้องการของผู้ใช้บัณฑิต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96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โครงการพัฒนาต้นแบบที่มีความสามารถด้านศิลปะวัฒนธรรมและอัตลักษณ์ความเป็นครูที่ดี 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9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โครงการพัฒนาความสามารถทางภาษาอังกฤษ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CEFF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78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โครงการพัฒนาความสามารถทาง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Digital Literacy 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6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 โครงการจัดหาและเพิ่มประสิทธิภาพทรัพยากรสนับสนุนการเรียนรู้พัฒนาทักษะการใช้โปรแกรมเพื่อส่งเสริมสมรรถนะภาษาอังกฤษสำหรับบุคลาการและนักศึกษา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ครู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6371" y="1325413"/>
            <a:ext cx="4198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3 ยกระดับคุณภาพการศึกษา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542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9399" y="154543"/>
            <a:ext cx="111659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โครงการสำคัญตามแผนยุทธศาสตร์มหาวิทยาลัยราชภัฏพระนคร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 พ.ศ.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108890"/>
              </p:ext>
            </p:extLst>
          </p:nvPr>
        </p:nvGraphicFramePr>
        <p:xfrm>
          <a:off x="450761" y="1683354"/>
          <a:ext cx="11140225" cy="384683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91461"/>
                <a:gridCol w="6380561"/>
                <a:gridCol w="3168203"/>
              </a:tblGrid>
              <a:tr h="4635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กลยุทธ์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ชื่อโครงการ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หน่วยงาน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31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พัฒนาทักษะในศตวรรษที่ 21 และเทคโนโลยีที่ทันสมัย(ต่อ)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 โครงการจัดหาและเพิ่มประสิทธิภาพทรัพยากรสนับสนุนการเรียนรู้ การอบรมเชิงปฏิบัติการ เรื่องการพัฒนาดิจิทัลคอนเทนต์ (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Digital Content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) เพื่อสนับสนุนการจัดการเรียนรู้ผ่าน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MOOC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00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7. โครงการการสนับสนุนการพัฒนาศักยภาพนักศึกษาในศตวรรษที่ 21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9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8. โครงการพัฒนา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Soft Skill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ด้วยกระบวนการวิศวกรสังคม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คณะวิทยาการจัดการ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78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9. พัฒนาสมรรถนะภาษาอังกฤษและทักษะดิจิทัลในศตวรรษที่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21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คณะวิทยาการจัดการ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6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10. พัฒนาทักษะความรู้ ให้มีทักษะที่พึงประสงค์ในศตวรรษที่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21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และคุณลักษณะ 4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คณะมนุษยศาสตร์และสังคมศาสตร์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6371" y="1325413"/>
            <a:ext cx="4198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3 ยกระดับคุณภาพการศึกษา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0414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9399" y="154543"/>
            <a:ext cx="111659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โครงการสำคัญตามแผนยุทธศาสตร์มหาวิทยาลัยราชภัฏพระนคร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 พ.ศ.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412264"/>
              </p:ext>
            </p:extLst>
          </p:nvPr>
        </p:nvGraphicFramePr>
        <p:xfrm>
          <a:off x="450761" y="1567443"/>
          <a:ext cx="11487954" cy="503555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91461"/>
                <a:gridCol w="7243446"/>
                <a:gridCol w="2653047"/>
              </a:tblGrid>
              <a:tr h="4635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กลยุทธ์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ชื่อโครงการ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หน่วยงาน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31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พัฒนาทักษะในศตวรรษที่ 21 และเทคโนโลยีที่ทันสมัย(ต่อ)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11. โครงการพัฒนาทักษะความรู้ ให้มีทักษะที่พึงประสงค์ในศตวรรษที่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21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และคุณลักษณะ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ประการ กิจกรรมย่อย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“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สร้างเครือข่ายศึกษาดูงาน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00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12. โครงการพัฒนาทักษะความรู้ ให้มีทักษะที่พึงประสงค์ในศตวรรษที่ 21 กิจกรรมย่อย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“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กลุ่มสัมพันธ์สมานฉันท์สามัคคี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9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13. โครงการพัฒนาทักษะความรู้ ให้มีทักษะที่พึงประสงค์ในศตวรรษที่ 21 และคุณลักษณะ 4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ประการกิจกรรม</a:t>
                      </a: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ย่อย 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“</a:t>
                      </a: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สัปดาห์วันเทคโนโลยีสารสนเทศ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78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14. พัฒนาทักษะความรู้ ทักษะภาษาอังกฤษ ให้มีทักษะที่พึงประสงค์ในศตวรรษที่ 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21</a:t>
                      </a: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และคุณลักษณะ 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 </a:t>
                      </a: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ประการ กิจกรรมย่อย อบรมพัฒนาพัฒนาทักษะสารสนเทศ เทคโนโลยี คอมพิวเตอร์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6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15. พัฒนาทักษะความรู้ ทักษะภาษาอังกฤษ ให้มีทักษะที่พึงประสงค์ในศตวรรษที่ 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21 </a:t>
                      </a: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และคุณลักษณะ 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 </a:t>
                      </a: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ประการ กิจกรรมย่อย การอบรมปรับพื้นฐานด้านไฟฟ้าและอิเล็กทรอนิกส์พื้นฐานให้กับนักศึกษาใหม่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6371" y="1183744"/>
            <a:ext cx="4198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3 ยกระดับคุณภาพการศึกษา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0586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9399" y="154543"/>
            <a:ext cx="111659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โครงการสำคัญตามแผนยุทธศาสตร์มหาวิทยาลัยราชภัฏพระนคร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 พ.ศ.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585198"/>
              </p:ext>
            </p:extLst>
          </p:nvPr>
        </p:nvGraphicFramePr>
        <p:xfrm>
          <a:off x="450761" y="1567443"/>
          <a:ext cx="11487954" cy="457835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91461"/>
                <a:gridCol w="7243446"/>
                <a:gridCol w="2653047"/>
              </a:tblGrid>
              <a:tr h="4635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กลยุทธ์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ชื่อโครงการ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หน่วยงาน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31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พัฒนาทักษะในศตวรรษที่ 21 และเทคโนโลยีที่ทันสมัย(ต่อ)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16. พัฒนาทักษะความรู้ ทักษะภาษาอังกฤษ ให้มีทักษะที่พึงประสงค์ในศตวรรษที่ 21 และคุณลักษณะ 4 ประการ กิจกรรมย่อย อบรมพัฒนานักศึกษาด้านอิเล็กทรอนิกส์และคอมพิวเตอร์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00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17. พัฒนาทักษะความรู้ ทักษะภาษาอังกฤษ ให้มีทักษะที่พึงประสงค์ในศตวรรษที่ 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21</a:t>
                      </a: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และคุณลักษณะ 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 </a:t>
                      </a: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ประการ กิจกรรมย่อย อบรมพัฒนาพัฒนาทักษะภาษาต่างประเทศและทักษะทางคอมพิวเตอร์ที่ใช้งานในวิชาชีพเทคโนโลยีวิศวกรรมโยธา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9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18. พัฒนาทักษะความรู้ ทักษะภาษาอังกฤษ ให้มีทักษะที่พึงประสงค์ในศตวรรษที่ 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21 </a:t>
                      </a: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และคุณลักษณะ 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 </a:t>
                      </a: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ประการ กิจกรรมย่อย การอบรมปรับพื้นฐานให้กับนักศึกษาใหม่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78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19. พัฒนาทักษะความรู้ ทักษะภาษาอังกฤษ ให้มีทักษะที่พึงประสงค์ในศตวรรษที่ 21 และคุณลักษณะ 4 ประการ กิจกรรมย่อย ศึกษาดูงานและพบปะผู้ประกอบการ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6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20. เตรียมความพร้อมทักษะคณิตศาสตร์และทักษะภาษาอังกฤษ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6371" y="1183744"/>
            <a:ext cx="4198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3 ยกระดับคุณภาพการศึกษา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6697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9399" y="154543"/>
            <a:ext cx="111659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โครงการสำคัญตามแผนยุทธศาสตร์มหาวิทยาลัยราชภัฏพระนคร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 พ.ศ.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586187"/>
              </p:ext>
            </p:extLst>
          </p:nvPr>
        </p:nvGraphicFramePr>
        <p:xfrm>
          <a:off x="450761" y="1567443"/>
          <a:ext cx="11487954" cy="466979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91461"/>
                <a:gridCol w="7243446"/>
                <a:gridCol w="2653047"/>
              </a:tblGrid>
              <a:tr h="4635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กลยุทธ์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ชื่อโครงการ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หน่วยงาน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31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พัฒนาทักษะในศตวรรษที่ 21 และเทคโนโลยีที่ทันสมัย(ต่อ)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21. เตรียมความพร้อมก่อนออกฝึกประสบการณ์วิชาชีพ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00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22. พัฒนาทักษะความคิดที่หลากหลาย การใช้เทคโนโลยีสารสนเทศ การทำงานเป็นทีม เป็นผู้นำและจิตอาสา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9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23. ศึกษาดูงานและสร้างเครือข่ายกับสถานประกอบการ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78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24. โครงการพัฒนาทักษะความรู้ ให้มีทักษะที่พึงประสงค์ในศตวรรษที่ 21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กิจกรรมที่ 1 กีฬากาซะลองเกมส์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กิจกรรมที่ 2 กีฬากูบแดงเกมส์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กิจกรรมที่ 3  กีฬาภายในคณะเทคโนโลยีอุตสาหกรรม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6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25. โครงการพัฒนาทักษะความรู้ ให้มีทักษะที่พึงประสงค์ในศตวรรษที่ 21 กิจกรรม สนับสนุนการเข้าร่วมประกวด แข่งขัน เผยแพร่ผลงานของนักศึกษาในระดับชาติ นานาชาติ และชุมชนท้องถิ่น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6371" y="1183744"/>
            <a:ext cx="4198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3 ยกระดับคุณภาพการศึกษา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851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9399" y="154543"/>
            <a:ext cx="111659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โครงการสำคัญตามแผนยุทธศาสตร์มหาวิทยาลัยราชภัฏพระนคร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 พ.ศ.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045191"/>
              </p:ext>
            </p:extLst>
          </p:nvPr>
        </p:nvGraphicFramePr>
        <p:xfrm>
          <a:off x="450761" y="1567443"/>
          <a:ext cx="11487954" cy="49441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91461"/>
                <a:gridCol w="7243446"/>
                <a:gridCol w="2653047"/>
              </a:tblGrid>
              <a:tr h="4635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กลยุทธ์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ชื่อโครงการ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หน่วยงาน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31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พัฒนาทักษะในศตวรรษที่ 21 และเทคโนโลยีที่ทันสมัย(ต่อ)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26. โครงการพัฒนาทักษะความรู้ ให้มีทักษะที่พึงประสงค์ในศตวรรษที่ 21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กิจกรรมที่ 1 ทูตกิจกรรมนักศึกษา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กิจกรรมที่ 2 ชุมนุมคณะเทคโนโลยีอุตสาหกรรมเพื่อพัฒนาตนเอง ชุมชน และท้องถิ่น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00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27. โครงการพัฒนาทักษะความรู้ ให้มีทักษะที่พึงประสงค์ในศตวรรษที่ 21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กิจกรรมที่ 1 ปฐมนิเทศ สานสัมพันธ์ น้อง-พี่ และคณาจารย์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กิจกรรมที่ 2 เตรียมความพร้อมเพื่อก้าวเข้าสู่อาชีพและปัจฉิมนิเทศ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กิจกรรมที่ 3 พัฒนาทักษะความรู้ ภาวะผู้นำ และการทำงานเป็นทีม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9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28. โครงการบูรณาการพันธกิจสัมพันธ์ เพื่อพัฒนาการศึกษา ศาสนา และวัฒนธรรม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กิจกรรมที่ 1 ไหว้ครู- ครอบครูช่าง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กิจกรรมที่ 2 เครือข่ายสถาบันอุดมศึกษาเพื่อพัฒนาศักยภาพ ด้านกิจการนักศึกษาและสืบสานศิลปวัฒนธรรมระดับชาติ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15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29. พัฒนาและจัดหาสื่อ/นวัตกรรมเพื่อการจัดการเรียนรู้ที่ทันสมัย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อุตสาหกรรม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6371" y="1183744"/>
            <a:ext cx="4198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3 ยกระดับคุณภาพการศึกษา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2144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9399" y="154543"/>
            <a:ext cx="111659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โครงการสำคัญตามแผนยุทธศาสตร์มหาวิทยาลัยราชภัฏพระนคร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 พ.ศ.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266140"/>
              </p:ext>
            </p:extLst>
          </p:nvPr>
        </p:nvGraphicFramePr>
        <p:xfrm>
          <a:off x="450761" y="1567443"/>
          <a:ext cx="11487954" cy="48526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91461"/>
                <a:gridCol w="7243446"/>
                <a:gridCol w="2653047"/>
              </a:tblGrid>
              <a:tr h="4635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กลยุทธ์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ชื่อโครงการ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หน่วยงาน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31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พัฒนาทักษะในศตวรรษที่ 21 และเทคโนโลยีที่ทันสมัย(ต่อ)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30. พัฒนาและจัดหาสื่อ/นวัตกรรมเพื่อการจัดการเรียนรู้ที่ทันสมัย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3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31. การเสริมสร้างพื้นฐานความรู้เพื่อให้สอดคล้องกับการพัฒนานักศึกษา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ในศตวรรษที่ 21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00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32. การพัฒนาทักษะทางภาษาอย่างสร้างสรรค์ด้วยเทคโนโลยี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9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33. พัฒนาทักษะในศตวรรษที่ 21 และเทคโนโลยีที่ทันสมัย/สร้างเครือข่ายวิชาการระดับชาติ/นานาชาติ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78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34. โครงการส่งเสริมพัฒนาสมรรถนะและทักษะด้านดิจิทัลสำหรับนักเรียน นักศึกษา และบุคลากรทางการศึกษา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สำนักวิทยบริการและเทคโนโลยีสารสนเทศ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6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35. โครงการพัฒนาทักษะความรู้ ให้มีทักษะที่พึงประสงค์ในศตวรรษที่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21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ประกอบด้วย 4 กลุ่มหลัก ได้แก่ (1) กลุ่มวิชาหลัก (2) กลุ่มทักษะชีวิตและอาชีพ (3) กลุ่มทักษะการเรียนรู้และนวัตกรรม (4) กลุ่มทักษะสารสนเทศ สื่อ และเทคโนโลยี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คณะวิทยาศาสตร์และเทคโนโลยี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6371" y="1183744"/>
            <a:ext cx="4198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3 ยกระดับคุณภาพการศึกษา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3685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9399" y="154543"/>
            <a:ext cx="111659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โครงการสำคัญตามแผนยุทธศาสตร์มหาวิทยาลัยราชภัฏพระนคร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 พ.ศ.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34251"/>
              </p:ext>
            </p:extLst>
          </p:nvPr>
        </p:nvGraphicFramePr>
        <p:xfrm>
          <a:off x="450761" y="1683354"/>
          <a:ext cx="11346287" cy="421259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91461"/>
                <a:gridCol w="7243446"/>
                <a:gridCol w="2511380"/>
              </a:tblGrid>
              <a:tr h="4635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กลยุทธ์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ชื่อโครงการ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หน่วยงาน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31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พัฒนาทักษะในศตวรรษที่ 21 และเทคโนโลยีที่ทันสมัย(ต่อ)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36. </a:t>
                      </a: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โครงกการ การพัฒนาคุณลักษณะที่พึงประสงค์ของนักศึกษาระดับบัณฑิตศึกษาในศตวรรษที่ 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21</a:t>
                      </a: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กิจกรรมรายงานความก้าวหน้าดุษฎีนิพนธ์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00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37. </a:t>
                      </a: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โครงการยกระดับคุณภาพ มาตรฐานการจัดการเรียนรู้ระดับบัณฑิตศึกษาสู่การเป็นบัณฑิตนักปฏิบัติการอย่างมืออาชีพ กิจกรรมพัฒนาด้านการเขียนบทความอังกฤษสำหรับตีพิมพ์นานาชาติ 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9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38. โครงการพัฒนาทักษะความรู้ให้มีทักษะที่พึงประสงค์ในศตวรรษที่ 21 ประกอบด้วย 4 กลุ่มหลัก ได้แก่ (1) กลุ่มวิชาหลัก (2) กลุ่มทักษะชีวิต (3) กลุ่มทักษะการเรียนรู้ </a:t>
                      </a:r>
                      <a:endParaRPr lang="th-TH" sz="2400" b="1" kern="12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4) กลุ่มทักษะสารสนเทศ สื่อ และเทคโนโลยี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กองพัฒนานักศึกษา</a:t>
                      </a:r>
                      <a:endParaRPr lang="en-US" sz="2400" b="1" kern="120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สำนักงานอธิการบดี</a:t>
                      </a:r>
                      <a:endParaRPr lang="en-US" sz="2400" b="1" kern="120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78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39. พัฒนาสมรรถนะทาง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ภาษาอังกฤษใน</a:t>
                      </a: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ศตวรรษที่ 21 สำหรับนักศึกษา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สถาบันวิจัยและพัฒนา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6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40. ส่งเสริมการทำบุญใส่บาตร ประเพณี ศิลปวัฒนธรรม และความเป็นไทย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สำนักศิลปะและวัฒนธรรม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6371" y="1325413"/>
            <a:ext cx="4198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3 ยกระดับคุณภาพการศึกษา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7247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9399" y="154543"/>
            <a:ext cx="111659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โครงการสำคัญตามแผนยุทธศาสตร์มหาวิทยาลัยราชภัฏพระนคร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 พ.ศ.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039561"/>
              </p:ext>
            </p:extLst>
          </p:nvPr>
        </p:nvGraphicFramePr>
        <p:xfrm>
          <a:off x="450761" y="1683354"/>
          <a:ext cx="11346287" cy="34810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91461"/>
                <a:gridCol w="6573744"/>
                <a:gridCol w="3181082"/>
              </a:tblGrid>
              <a:tr h="4635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กลยุทธ์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ชื่อโครงการ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หน่วยงาน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31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 หลักประกันคุณภาพการศึกษา การวัดและประเมินผล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โครงการ</a:t>
                      </a: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จัดหาและเพิ่มประสิทธิภาพทรัพยากรสนับสนุนการ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เรียนรู้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ตลอด</a:t>
                      </a: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ชีวิต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  <a:endParaRPr lang="en-US" sz="2400" b="1" kern="120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00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โครงการพัฒนา ปรับปรุง บูรณาการหลักสูตร มหาวิทยาลัยราชภัฏให้มีความพร้อมและเป็นจุดเด่นตามแนวทางยุทธศาสตร์ใหม่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9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โครงการพัฒนา ปรับปรุง บูรณาการหลักสูตร มหาวิทยาลัยราชภัฏให้มีความพร้อมและเป็นจุดเด่นตามแนวทางยุทธศาสตร์ใหม่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78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พัฒนาระบบประกันคุณภาพการศึกษาสู่ความเป็นเลิศ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คณะมนุษยศาสตร์และสังคมศาสตร์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6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โครงการพัฒนาระบบประกันคุณภาพการศึกษาสู่ความเป็นเลิศ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คณะวิทยาศาสตร์และเทคโนโลยี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6371" y="1325413"/>
            <a:ext cx="4198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3 ยกระดับคุณภาพการศึกษา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0953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9399" y="154543"/>
            <a:ext cx="111659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โครงการสำคัญตามแผนยุทธศาสตร์มหาวิทยาลัยราชภัฏพระนคร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 พ.ศ.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015740"/>
              </p:ext>
            </p:extLst>
          </p:nvPr>
        </p:nvGraphicFramePr>
        <p:xfrm>
          <a:off x="450761" y="1834191"/>
          <a:ext cx="11140225" cy="385827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91461"/>
                <a:gridCol w="6376893"/>
                <a:gridCol w="3171871"/>
              </a:tblGrid>
              <a:tr h="4635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กลยุทธ์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ชื่อโครงการ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หน่วยงาน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31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พัฒนาเศรษฐกิจ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ฐานราก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โครงการบูรณาการพันธกิจสัมพันธ์เพื่อสร้างองค์ความรู้ในการพัฒนาเศรษฐกิจท้องถิ่น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555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โครงการการพัฒนาทักษะการขายสินค้าออนไลน์เชิงรุกผ่านสื่อดิจิทัล อำเภอชัยบาดาล จังหวัดลพบุรี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991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โครงการพัฒนาคุณภาพชีวิต และยกระดับเศรษฐกิจฐานราก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คณะวิทยาการจัดการ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399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โครงการยกระดับมาตรฐานผลิตภัณฑ์ชุมชน 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University as a Marketplace 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คณะวิทยาการจัดการ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37">
                <a:tc vMerge="1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 โครงการพัฒนาคุณภาพชีวิต และยกระดับเศรษฐกิจฐานราก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คณะวิทยาศาสตร์และเทคโนโลยี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880" y="1325413"/>
            <a:ext cx="3760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1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พัฒนาท้องถิ่น</a:t>
            </a:r>
            <a:endParaRPr 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5975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9399" y="154543"/>
            <a:ext cx="111659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โครงการสำคัญตามแผนยุทธศาสตร์มหาวิทยาลัยราชภัฏพระนคร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 พ.ศ.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970459"/>
              </p:ext>
            </p:extLst>
          </p:nvPr>
        </p:nvGraphicFramePr>
        <p:xfrm>
          <a:off x="450761" y="1683354"/>
          <a:ext cx="11346287" cy="238379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91461"/>
                <a:gridCol w="6573744"/>
                <a:gridCol w="3181082"/>
              </a:tblGrid>
              <a:tr h="4635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กลยุทธ์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ชื่อโครงการ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หน่วยงาน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3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 หลักประกันคุณภาพการศึกษา การวัดและประเมินผล(ต่อ)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 โครงการทวนสอบผลสัมฤทธิ์ตามมาตรฐานผลการเรียนรู้ระดับสาขา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515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7. พัฒนาระบบประกันคุณภาพการศึกษาสู่ความเป็นเลิศ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6371" y="1325413"/>
            <a:ext cx="4198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3 ยกระดับคุณภาพการศึกษา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5577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9399" y="154543"/>
            <a:ext cx="111659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โครงการสำคัญตามแผนยุทธศาสตร์มหาวิทยาลัยราชภัฏพระนคร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 พ.ศ.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587075"/>
              </p:ext>
            </p:extLst>
          </p:nvPr>
        </p:nvGraphicFramePr>
        <p:xfrm>
          <a:off x="450761" y="1683354"/>
          <a:ext cx="11346287" cy="468503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91461"/>
                <a:gridCol w="6573744"/>
                <a:gridCol w="3181082"/>
              </a:tblGrid>
              <a:tr h="4635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>
                          <a:solidFill>
                            <a:srgbClr val="002060"/>
                          </a:solidFill>
                        </a:rPr>
                        <a:t>กลยุทธ์</a:t>
                      </a:r>
                      <a:endParaRPr lang="th-TH" sz="2400" b="1" kern="1200" dirty="0">
                        <a:solidFill>
                          <a:srgbClr val="002060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>
                          <a:solidFill>
                            <a:srgbClr val="002060"/>
                          </a:solidFill>
                        </a:rPr>
                        <a:t>ชื่อโครงการ</a:t>
                      </a:r>
                      <a:endParaRPr lang="th-TH" sz="2400" b="1" kern="1200" dirty="0">
                        <a:solidFill>
                          <a:srgbClr val="002060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>
                          <a:solidFill>
                            <a:srgbClr val="002060"/>
                          </a:solidFill>
                        </a:rPr>
                        <a:t>หน่วยงาน</a:t>
                      </a:r>
                      <a:endParaRPr lang="th-TH" sz="2400" b="1" kern="1200" dirty="0">
                        <a:solidFill>
                          <a:srgbClr val="002060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31"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ปรับโครงสร้างการบริหารจัดการ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โครงการพัฒนาระบบฐานข้อมูลเพื่อการ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บริหาร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00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โครงการประกาศปฏิญญาราชภัฏด้าน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การศึกษา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9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โครงการพัฒนาระบบฐานข้อมูลเพื่อการบริหารด้านการศึกษา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78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โครงการศึกษา พัฒนา และแก้ไขกฎหมาย เพื่อเสริมสร้างธรรมาภิบาลใน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มหาวิทยาลัย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6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 โครงการจัดทำแผนแม่บท จัดหา พัฒนาทรัพยากรทางการศึกษา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6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 โครงการพัฒนาเครือข่ายในกลุ่มมหาวิทยาลัยราชภัฏ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6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7. โครงการสร้างเครือข่ายประชารัฐ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6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8. โครงการเพิ่มศักยภาพศูนย์ทดสอบมาตรฐานฝีมือแรงงาน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มหาวิทยาลัย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ราช</a:t>
                      </a: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ภัฏพระนคร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6371" y="1325413"/>
            <a:ext cx="4198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4 พัฒนาระบบบริหารจัดการ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0542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9399" y="154543"/>
            <a:ext cx="111659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โครงการสำคัญตามแผนยุทธศาสตร์มหาวิทยาลัยราชภัฏพระนคร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 พ.ศ.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809435"/>
              </p:ext>
            </p:extLst>
          </p:nvPr>
        </p:nvGraphicFramePr>
        <p:xfrm>
          <a:off x="450761" y="1683354"/>
          <a:ext cx="10921284" cy="212435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91461"/>
                <a:gridCol w="6573744"/>
                <a:gridCol w="2756079"/>
              </a:tblGrid>
              <a:tr h="4635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>
                          <a:solidFill>
                            <a:srgbClr val="002060"/>
                          </a:solidFill>
                        </a:rPr>
                        <a:t>กลยุทธ์</a:t>
                      </a:r>
                      <a:endParaRPr lang="th-TH" sz="2400" b="1" kern="1200" dirty="0">
                        <a:solidFill>
                          <a:srgbClr val="002060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>
                          <a:solidFill>
                            <a:srgbClr val="002060"/>
                          </a:solidFill>
                        </a:rPr>
                        <a:t>ชื่อโครงการ</a:t>
                      </a:r>
                      <a:endParaRPr lang="th-TH" sz="2400" b="1" kern="1200" dirty="0">
                        <a:solidFill>
                          <a:srgbClr val="002060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>
                          <a:solidFill>
                            <a:srgbClr val="002060"/>
                          </a:solidFill>
                        </a:rPr>
                        <a:t>หน่วยงาน</a:t>
                      </a:r>
                      <a:endParaRPr lang="th-TH" sz="2400" b="1" kern="1200" dirty="0">
                        <a:solidFill>
                          <a:srgbClr val="002060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31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1.ปรับโครงสร้างการบริหารจัดการ(ต่อ)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9. พัฒนาบริหารจัดการสำนักงานสถาบันวิจัยและพัฒนา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สถาบันวิจัยและพัฒนา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68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10. </a:t>
                      </a: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ค่าจ้างผู้ดูแล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ต้นไม้บอน</a:t>
                      </a: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ไซ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สำนักศิลปะและวัฒนธรรม</a:t>
                      </a:r>
                      <a:endParaRPr lang="en-US" sz="2400" b="1" kern="120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68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11. จัดหาวัสดุเพื่อสนับสนุนการดำเนินงานของสำนักงาน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สำนักศิลปะและวัฒนธรรม</a:t>
                      </a:r>
                      <a:endParaRPr lang="en-US" sz="2400" b="1" kern="120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68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12. จัดหาสิ่งอำนวยความสะดวกเพื่อสนับสนุนการดำเนินงานของสำนักงาน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สำนักศิลปะและวัฒนธรรม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6371" y="1325413"/>
            <a:ext cx="4198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4 พัฒนาระบบบริหารจัดการ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7550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9399" y="154543"/>
            <a:ext cx="111659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โครงการสำคัญตามแผนยุทธศาสตร์มหาวิทยาลัยราชภัฏพระนคร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 พ.ศ.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306346"/>
              </p:ext>
            </p:extLst>
          </p:nvPr>
        </p:nvGraphicFramePr>
        <p:xfrm>
          <a:off x="450761" y="1863660"/>
          <a:ext cx="11346287" cy="165227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91461"/>
                <a:gridCol w="6174499"/>
                <a:gridCol w="3580327"/>
              </a:tblGrid>
              <a:tr h="4635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>
                          <a:solidFill>
                            <a:srgbClr val="002060"/>
                          </a:solidFill>
                        </a:rPr>
                        <a:t>กลยุทธ์</a:t>
                      </a:r>
                      <a:endParaRPr lang="th-TH" sz="2400" b="1" kern="1200" dirty="0">
                        <a:solidFill>
                          <a:srgbClr val="002060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>
                          <a:solidFill>
                            <a:srgbClr val="002060"/>
                          </a:solidFill>
                        </a:rPr>
                        <a:t>ชื่อโครงการ</a:t>
                      </a:r>
                      <a:endParaRPr lang="th-TH" sz="2400" b="1" kern="1200" dirty="0">
                        <a:solidFill>
                          <a:srgbClr val="002060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>
                          <a:solidFill>
                            <a:srgbClr val="002060"/>
                          </a:solidFill>
                        </a:rPr>
                        <a:t>หน่วยงาน</a:t>
                      </a:r>
                      <a:endParaRPr lang="th-TH" sz="2400" b="1" kern="1200" dirty="0">
                        <a:solidFill>
                          <a:srgbClr val="002060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29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ภาระงานครอบคลุมพันธกิจ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ปรับปรุง/พัฒนาศักยภาพการบริหารจัดการ 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คณะมนุษยศาสตร์และสังคมศาสตร์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6371" y="1325413"/>
            <a:ext cx="4198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4 พัฒนาระบบบริหารจัดการ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7673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9399" y="154543"/>
            <a:ext cx="111659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โครงการสำคัญตามแผนยุทธศาสตร์มหาวิทยาลัยราชภัฏพระนคร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 พ.ศ.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517868"/>
              </p:ext>
            </p:extLst>
          </p:nvPr>
        </p:nvGraphicFramePr>
        <p:xfrm>
          <a:off x="450761" y="1801842"/>
          <a:ext cx="10972800" cy="450623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91461"/>
                <a:gridCol w="6509350"/>
                <a:gridCol w="2871989"/>
              </a:tblGrid>
              <a:tr h="4635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>
                          <a:solidFill>
                            <a:srgbClr val="002060"/>
                          </a:solidFill>
                        </a:rPr>
                        <a:t>กลยุทธ์</a:t>
                      </a:r>
                      <a:endParaRPr lang="th-TH" sz="2400" b="1" kern="1200" dirty="0">
                        <a:solidFill>
                          <a:srgbClr val="002060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>
                          <a:solidFill>
                            <a:srgbClr val="002060"/>
                          </a:solidFill>
                        </a:rPr>
                        <a:t>ชื่อโครงการ</a:t>
                      </a:r>
                      <a:endParaRPr lang="th-TH" sz="2400" b="1" kern="1200" dirty="0">
                        <a:solidFill>
                          <a:srgbClr val="002060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>
                          <a:solidFill>
                            <a:srgbClr val="002060"/>
                          </a:solidFill>
                        </a:rPr>
                        <a:t>หน่วยงาน</a:t>
                      </a:r>
                      <a:endParaRPr lang="th-TH" sz="2400" b="1" kern="1200" dirty="0">
                        <a:solidFill>
                          <a:srgbClr val="002060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712"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พัฒนาบุคลากรทุกระดับ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โครงการพัฒนาระบบฐานข้อมูลเพื่อการ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บริหาร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07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</a:t>
                      </a: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โครงการพัฒนาบุคลากร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คณะวิทยาศาสตร์และเทคโนโลยี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94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โครงการพัฒนาอาจารย์ให้มีศักยภาพตามเกณฑ์มาตรฐานหลักสูตร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อุตสาหกรรม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4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โครงการพัฒนาบุคลากรสายวิชาการและสายสนับสนุน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en-US" sz="2400" b="1" kern="120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4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 โครงการพัฒนาศักยภาพการบริหารการจัดการ/การประชุมเชิงปฏิบัติการทบทวนแผนยุทธศาสตร์ คณะเทคโนโลยีอุตสาหกรรม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en-US" sz="2400" b="1" kern="120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4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 โครงการพัฒนาบุคลากรภายใต้ประมวลจริยธรรม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กองบริหารงาน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บุคคล 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สำนักงานอธิการบดี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4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7. พัฒนาบุคลากรด้านงานกิจการนักศึกษา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กองพัฒนานักศึกษา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สำนักงานอธิการบดี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4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8. พัฒนาบุคลากรกองพัฒนานักศึกษา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6371" y="1325413"/>
            <a:ext cx="4198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4 พัฒนาระบบบริหารจัดการ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3339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9399" y="154543"/>
            <a:ext cx="111659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โครงการสำคัญตามแผนยุทธศาสตร์มหาวิทยาลัยราชภัฏพระนคร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 พ.ศ.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954353"/>
              </p:ext>
            </p:extLst>
          </p:nvPr>
        </p:nvGraphicFramePr>
        <p:xfrm>
          <a:off x="450761" y="1683354"/>
          <a:ext cx="11346287" cy="381463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91461"/>
                <a:gridCol w="6573744"/>
                <a:gridCol w="3181082"/>
              </a:tblGrid>
              <a:tr h="4635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>
                          <a:solidFill>
                            <a:srgbClr val="002060"/>
                          </a:solidFill>
                        </a:rPr>
                        <a:t>กลยุทธ์</a:t>
                      </a:r>
                      <a:endParaRPr lang="th-TH" sz="2400" b="1" kern="1200" dirty="0">
                        <a:solidFill>
                          <a:srgbClr val="002060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>
                          <a:solidFill>
                            <a:srgbClr val="002060"/>
                          </a:solidFill>
                        </a:rPr>
                        <a:t>ชื่อโครงการ</a:t>
                      </a:r>
                      <a:endParaRPr lang="th-TH" sz="2400" b="1" kern="1200" dirty="0">
                        <a:solidFill>
                          <a:srgbClr val="002060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>
                          <a:solidFill>
                            <a:srgbClr val="002060"/>
                          </a:solidFill>
                        </a:rPr>
                        <a:t>หน่วยงาน</a:t>
                      </a:r>
                      <a:endParaRPr lang="th-TH" sz="2400" b="1" kern="1200" dirty="0">
                        <a:solidFill>
                          <a:srgbClr val="002060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31"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ศักยภาพการบริหาร สมรรถนะการบริการ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โครงการพัฒนาและประเมินระบบบริหารจัดการสู่ความเป็น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เลิศ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  <a:endParaRPr lang="en-US" sz="2400" b="1" kern="120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00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โครงการปรับปรุง/พัฒนาศักยภาพการบริหารการจัดการ 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9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โครงการพัฒนาการบริหารการจัดการพัฒนาเครือข่ายความร่วมมือกับองค์กรภาครัฐและ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เอกชน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en-US" sz="2400" b="1" kern="120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78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โครงการจัดหาครุภัณฑ์ประกอบการเรียนการสอน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en-US" sz="2400" b="1" kern="120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6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 ปรับปรุง/พัฒนาศักยภาพการบริหารจัดการ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en-US" sz="2400" b="1" kern="120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6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 บริหารจัดการสนับสนุนการจัดการเรียนการสอนภาคปกติ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6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7. บริหารจัดการสนับสนุนการจัดการเรียนการสอนภาค กศ.พบ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en-US" sz="2400" b="1" kern="120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6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8. บริหารจัดการสนับสนุนการจัดการเรียนการสอนภาคพิเศษ (กศ.พบ)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6371" y="1325413"/>
            <a:ext cx="4198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4 พัฒนาระบบบริหารจัดการ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8490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9399" y="154543"/>
            <a:ext cx="111659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โครงการสำคัญตามแผนยุทธศาสตร์มหาวิทยาลัยราชภัฏพระนคร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 พ.ศ.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925945"/>
              </p:ext>
            </p:extLst>
          </p:nvPr>
        </p:nvGraphicFramePr>
        <p:xfrm>
          <a:off x="450761" y="1683354"/>
          <a:ext cx="11346287" cy="378501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91461"/>
                <a:gridCol w="5929801"/>
                <a:gridCol w="3825025"/>
              </a:tblGrid>
              <a:tr h="4635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>
                          <a:solidFill>
                            <a:srgbClr val="002060"/>
                          </a:solidFill>
                        </a:rPr>
                        <a:t>กลยุทธ์</a:t>
                      </a:r>
                      <a:endParaRPr lang="th-TH" sz="2400" b="1" kern="1200" dirty="0">
                        <a:solidFill>
                          <a:srgbClr val="002060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>
                          <a:solidFill>
                            <a:srgbClr val="002060"/>
                          </a:solidFill>
                        </a:rPr>
                        <a:t>ชื่อโครงการ</a:t>
                      </a:r>
                      <a:endParaRPr lang="th-TH" sz="2400" b="1" kern="1200" dirty="0">
                        <a:solidFill>
                          <a:srgbClr val="002060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>
                          <a:solidFill>
                            <a:srgbClr val="002060"/>
                          </a:solidFill>
                        </a:rPr>
                        <a:t>หน่วยงาน</a:t>
                      </a:r>
                      <a:endParaRPr lang="th-TH" sz="2400" b="1" kern="1200" dirty="0">
                        <a:solidFill>
                          <a:srgbClr val="002060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31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ศักยภาพการบริหาร สมรรถนะการบริการ(ต่อ)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9. โครงการบริหารจัดการสำนักงานด้านเทคโนโลยีสารสนเทศ 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สำนักวิทยบริการและเทคโนโลยีสารสนเทศ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00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10. โครงการเช่าซอฟต์แวร์สำหรับ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สถาบันการศึกษา (</a:t>
                      </a: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ระบบปฏิบัติการ 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Windows </a:t>
                      </a: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และ 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Office</a:t>
                      </a: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) จำนวน 400 ชุด สัญญาผูกพัน 3 ปี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สำนักวิทยบริการและเทคโนโลยีสารสนเทศ</a:t>
                      </a:r>
                      <a:endParaRPr lang="en-US" sz="2400" b="1" kern="120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9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11. โครงการเช่าเครื่องคอมพิวเตอร์สำหรับห้องปฏิบัติการ จำนวน 760 เครื่อง สัญญาผูกพัน 3 ปี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สำนักวิทยบริการและเทคโนโลยีสารสนเทศ</a:t>
                      </a:r>
                      <a:endParaRPr lang="en-US" sz="2400" b="1" kern="120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78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12. โครงการจ้างเหมาบริการวงจรเช่า 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Leased Line Internet </a:t>
                      </a: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ภายในมหาวิทยาลัย จำนวน 1 ระบบ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สำนักวิทยบริการและเทคโนโลยีสารสนเทศ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14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13. โครงการจ้างบำรุงระบบเครือข่ายอินเทอร์เน็ตและระบบเทคโนโลยีสารสนเทศ ภายในมหาวิทยาลัย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สำนักวิทยบริการและเทคโนโลยีสารสนเทศ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6371" y="1325413"/>
            <a:ext cx="4198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4 พัฒนาระบบบริหารจัดการ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0803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9399" y="154543"/>
            <a:ext cx="111659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โครงการสำคัญตามแผนยุทธศาสตร์มหาวิทยาลัยราชภัฏพระนคร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 พ.ศ.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413342"/>
              </p:ext>
            </p:extLst>
          </p:nvPr>
        </p:nvGraphicFramePr>
        <p:xfrm>
          <a:off x="450761" y="1683354"/>
          <a:ext cx="11346287" cy="377728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91461"/>
                <a:gridCol w="5878285"/>
                <a:gridCol w="3876541"/>
              </a:tblGrid>
              <a:tr h="4635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>
                          <a:solidFill>
                            <a:srgbClr val="002060"/>
                          </a:solidFill>
                        </a:rPr>
                        <a:t>กลยุทธ์</a:t>
                      </a:r>
                      <a:endParaRPr lang="th-TH" sz="2400" b="1" kern="1200" dirty="0">
                        <a:solidFill>
                          <a:srgbClr val="002060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>
                          <a:solidFill>
                            <a:srgbClr val="002060"/>
                          </a:solidFill>
                        </a:rPr>
                        <a:t>ชื่อโครงการ</a:t>
                      </a:r>
                      <a:endParaRPr lang="th-TH" sz="2400" b="1" kern="1200" dirty="0">
                        <a:solidFill>
                          <a:srgbClr val="002060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>
                          <a:solidFill>
                            <a:srgbClr val="002060"/>
                          </a:solidFill>
                        </a:rPr>
                        <a:t>หน่วยงาน</a:t>
                      </a:r>
                      <a:endParaRPr lang="th-TH" sz="2400" b="1" kern="1200" dirty="0">
                        <a:solidFill>
                          <a:srgbClr val="002060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31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ศักยภาพการบริหาร สมรรถนะการบริการ(ต่อ)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14. โครงการจ้างบำรุงรักษาเครื่องคอมพิวเตอร์แม่ข่าย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สำนักวิทยบริการและเทคโนโลยีสารสนเทศ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00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15. โครงการค่าลิขสิทธิ์ 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Google Workspace for Education </a:t>
                      </a: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รุ่น 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Teaching and Learning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จำนวน </a:t>
                      </a: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400 ชุด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สำนักวิทยบริการและเทคโนโลยีสารสนเทศ</a:t>
                      </a:r>
                      <a:endParaRPr lang="en-US" sz="2400" b="1" kern="120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9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16</a:t>
                      </a: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 โครงการพัฒนาการให้บริการเทคโนโลยีดิจิทัลสมัยใหม่รองรับการศึกษาตลอดชีวิต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(Next Generation Digital Services for Lifelong Education)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สำนักวิทยบริการและเทคโนโลยีสารสนเทศ</a:t>
                      </a:r>
                      <a:endParaRPr lang="en-US" sz="2400" b="1" kern="120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78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17.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โครงการปรับปรุงพัฒนาและจัดหาครุภัณฑ์สื่ออุปกรณ์ และวัสดุ เพื่อสนับสนุนการดำเนินงานตามภารกิจของสำนัก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สำนักวิทยบริการและเทคโนโลยีสารสนเทศ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65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18. โครงการพัฒนาบุคลากร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สำนักวิทยบริการและเทคโนโลยีสารสนเทศ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6371" y="1325413"/>
            <a:ext cx="4198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4 พัฒนาระบบบริหารจัดการ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3793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9399" y="154543"/>
            <a:ext cx="111659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โครงการสำคัญตามแผนยุทธศาสตร์มหาวิทยาลัยราชภัฏพระนคร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 พ.ศ.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220655"/>
              </p:ext>
            </p:extLst>
          </p:nvPr>
        </p:nvGraphicFramePr>
        <p:xfrm>
          <a:off x="450761" y="1683354"/>
          <a:ext cx="11346287" cy="448691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91461"/>
                <a:gridCol w="6032832"/>
                <a:gridCol w="3721994"/>
              </a:tblGrid>
              <a:tr h="4635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>
                          <a:solidFill>
                            <a:srgbClr val="002060"/>
                          </a:solidFill>
                        </a:rPr>
                        <a:t>กลยุทธ์</a:t>
                      </a:r>
                      <a:endParaRPr lang="th-TH" sz="2400" b="1" kern="1200" dirty="0">
                        <a:solidFill>
                          <a:srgbClr val="002060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>
                          <a:solidFill>
                            <a:srgbClr val="002060"/>
                          </a:solidFill>
                        </a:rPr>
                        <a:t>ชื่อโครงการ</a:t>
                      </a:r>
                      <a:endParaRPr lang="th-TH" sz="2400" b="1" kern="1200" dirty="0">
                        <a:solidFill>
                          <a:srgbClr val="002060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>
                          <a:solidFill>
                            <a:srgbClr val="002060"/>
                          </a:solidFill>
                        </a:rPr>
                        <a:t>หน่วยงาน</a:t>
                      </a:r>
                      <a:endParaRPr lang="th-TH" sz="2400" b="1" kern="1200" dirty="0">
                        <a:solidFill>
                          <a:srgbClr val="002060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31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ศักยภาพการบริหาร สมรรถนะการบริการ(ต่อ)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19. โครงการปรับปรุง/พัฒนาศักยภาพการบริหารจัดการ 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จัดหาทรัพยากรสารสนเทศให้เพียงพอและมีประสิทธิภาพจัดหาทรัพยากรส่ารสนเทศให้เพียงพอและมี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ประสิทธิภาพ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สำนักวิทยบริการและเทคโนโลยีสารสนเทศ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00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20. โครงการระบบควบคุมการเข้าใช้ห้องสมุดอัจฉริยะ 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(Intelligent Library Access Control System)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สำนักวิทยบริการและเทคโนโลยีสารสนเทศ</a:t>
                      </a:r>
                      <a:endParaRPr lang="en-US" sz="2400" b="1" kern="120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9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21. โครงการ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Active Learning Classroom </a:t>
                      </a: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พัฒนาห้องเรียนเสริมสร้างการเรียนรู้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สำนักวิทยบริการและเทคโนโลยีสารสนเทศ</a:t>
                      </a:r>
                      <a:endParaRPr lang="en-US" sz="2400" b="1" kern="120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78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22. โครงการปรับปรุง/พัฒนาศักยภาพการบริหารจัดการ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สำนักวิทยบริการและเทคโนโลยีสารสนเทศ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62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23. โครงการปรับปรุง/พัฒนาศักยภาพการบริหารจัดการ กิจกรรมพัฒนาบริหารจัดการหลักสูตรปรัชญาดุษฏีบัณฑิต สาขาการจัดการเทคโนโลยี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สำนักวิทยบริการและเทคโนโลยีสารสนเทศ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6371" y="1325413"/>
            <a:ext cx="4198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4 พัฒนาระบบบริหารจัดการ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4322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9399" y="154543"/>
            <a:ext cx="111659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โครงการสำคัญตามแผนยุทธศาสตร์มหาวิทยาลัยราชภัฏพระนคร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 พ.ศ.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548256"/>
              </p:ext>
            </p:extLst>
          </p:nvPr>
        </p:nvGraphicFramePr>
        <p:xfrm>
          <a:off x="450761" y="1683354"/>
          <a:ext cx="11346287" cy="344243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91461"/>
                <a:gridCol w="6573744"/>
                <a:gridCol w="3181082"/>
              </a:tblGrid>
              <a:tr h="4635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>
                          <a:solidFill>
                            <a:srgbClr val="002060"/>
                          </a:solidFill>
                        </a:rPr>
                        <a:t>กลยุทธ์</a:t>
                      </a:r>
                      <a:endParaRPr lang="th-TH" sz="2400" b="1" kern="1200" dirty="0">
                        <a:solidFill>
                          <a:srgbClr val="002060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>
                          <a:solidFill>
                            <a:srgbClr val="002060"/>
                          </a:solidFill>
                        </a:rPr>
                        <a:t>ชื่อโครงการ</a:t>
                      </a:r>
                      <a:endParaRPr lang="th-TH" sz="2400" b="1" kern="1200" dirty="0">
                        <a:solidFill>
                          <a:srgbClr val="002060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>
                          <a:solidFill>
                            <a:srgbClr val="002060"/>
                          </a:solidFill>
                        </a:rPr>
                        <a:t>หน่วยงาน</a:t>
                      </a:r>
                      <a:endParaRPr lang="th-TH" sz="2400" b="1" kern="1200" dirty="0">
                        <a:solidFill>
                          <a:srgbClr val="002060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31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ศักยภาพการบริหาร สมรรถนะการบริการ(ต่อ)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24. ปรับปรุง/พัฒนาระบบบริหารจัดการของกองกลาง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กองกลาง</a:t>
                      </a:r>
                      <a:endParaRPr lang="en-US" sz="2400" b="1" kern="120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สำนักงานอธิการบดี</a:t>
                      </a:r>
                      <a:endParaRPr lang="en-US" sz="2400" b="1" kern="120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00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25. ประเมินผลตอบแทนทางสังคมจากการลงทุน (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SROI</a:t>
                      </a: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)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กองนโยบายและแผน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สำนักงานอธิการบดี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9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26. ค่ารับรองชาวต่างประเทศและค่าธรรมเนียมจัดทำใบอนุญาตทำงาน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สถาบันวิจัยและพัฒนา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78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27. โครงการบริหารจัดการสถาบันขงจื่อฯ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- การให้บริการและการจัดหาที่พักให้กับครูอาสาสมัครชาวจีน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สถาบันวิจัยและพัฒนา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56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28. เงินเดือนพนักงานมหาวิทยาลัยสายสนับสนุน (เงินรายได้)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สำนักศิลปะและวัฒนธรรม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6371" y="1325413"/>
            <a:ext cx="4198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4 พัฒนาระบบบริหารจัดการ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9945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9399" y="154543"/>
            <a:ext cx="111659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โครงการสำคัญตามแผนยุทธศาสตร์มหาวิทยาลัยราชภัฏพระนคร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 พ.ศ.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540261"/>
              </p:ext>
            </p:extLst>
          </p:nvPr>
        </p:nvGraphicFramePr>
        <p:xfrm>
          <a:off x="450761" y="1834191"/>
          <a:ext cx="11140225" cy="413539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91461"/>
                <a:gridCol w="6376893"/>
                <a:gridCol w="3171871"/>
              </a:tblGrid>
              <a:tr h="4635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กลยุทธ์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ชื่อโครงการ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หน่วยงาน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31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พัฒนาเศรษฐกิจ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ฐานราก(ต่อ)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 โครงการยกระดับมาตรฐานผลิตภัณฑ์ชุมชนสู่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University as Marketplace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คณะวิทยาศาสตร์และเทคโนโลยี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996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7. โครงการยกระดับมาตรฐานผลิตภัณฑ์ชุมชนยั่งยืนสู่แพลตฟอร์มออนไลน์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480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8. การพัฒนาคุณภาพชีวิตและยกระดับรายได้ให้กับคนในชุมชนฐานรากกิจกรรม พัฒนาสัมมาชีพตามวิถีชีวิตชุมชนเพื่อสร้างรายได้ในระดับครัวเรือนของชุมชนบ้านสุขเจริญ ตำบลศิลาทิพย์ อำเภอชัยบาดาล จังหวัดลพบุรี ได้อย่างยั่งยืน ตามแนวคิดปรัชญาของเศรษฐกิจพอเพียง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399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9. การส่งเสริม สนับสนุนการผลิตผลิตภัณฑ์ชุมชนของชุมชนวัดกู้ 2 ตำบลบางพูด อำเภอปากเกร็ด จังหวัดนนทบุรี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880" y="1325413"/>
            <a:ext cx="3760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1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พัฒนาท้องถิ่น</a:t>
            </a:r>
            <a:endParaRPr 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5470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9399" y="154543"/>
            <a:ext cx="111659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โครงการสำคัญตามแผนยุทธศาสตร์มหาวิทยาลัยราชภัฏพระนคร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 พ.ศ.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016102"/>
              </p:ext>
            </p:extLst>
          </p:nvPr>
        </p:nvGraphicFramePr>
        <p:xfrm>
          <a:off x="450761" y="1683354"/>
          <a:ext cx="11346287" cy="308311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91461"/>
                <a:gridCol w="7269203"/>
                <a:gridCol w="2485623"/>
              </a:tblGrid>
              <a:tr h="4635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>
                          <a:solidFill>
                            <a:srgbClr val="002060"/>
                          </a:solidFill>
                        </a:rPr>
                        <a:t>กลยุทธ์</a:t>
                      </a:r>
                      <a:endParaRPr lang="th-TH" sz="2400" b="1" kern="1200" dirty="0">
                        <a:solidFill>
                          <a:srgbClr val="002060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>
                          <a:solidFill>
                            <a:srgbClr val="002060"/>
                          </a:solidFill>
                        </a:rPr>
                        <a:t>ชื่อโครงการ</a:t>
                      </a:r>
                      <a:endParaRPr lang="th-TH" sz="2400" b="1" kern="1200" dirty="0">
                        <a:solidFill>
                          <a:srgbClr val="002060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>
                          <a:solidFill>
                            <a:srgbClr val="002060"/>
                          </a:solidFill>
                        </a:rPr>
                        <a:t>หน่วยงาน</a:t>
                      </a:r>
                      <a:endParaRPr lang="th-TH" sz="2400" b="1" kern="1200" dirty="0">
                        <a:solidFill>
                          <a:srgbClr val="002060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31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 บุคลากรมั่นคง ก้าวหน้า ในอาชีพ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โครงการจัดทำข้อตกลงแลกเปลี่ยนทรัพยากรทางการศึกษา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  <a:endParaRPr lang="en-US" sz="2400" b="1" kern="120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00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สนับสนุนการบริหารจัดการของหน่วยงาน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en-US" sz="2400" b="1" kern="120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9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โครงการการพัฒนาบุคลากรสายวิชาการและสายสนับสนุน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กองบริหารบุคคล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สำนักงานอธิการบดี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35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โครงการการจัดทำการกำหนดระดับตำแหน่งและดำเนินการให้ข้าราชการพลเรือนในสถาบันอุดมศึกษาและพนักงานมหาวิทยาลัย ดำรงตำแหน่งสูงขึ้นโดยใช้หลักการมีส่วนร่วมของพนักงานสายสนับสนุน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กองบริหารบุคคล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สำนักงานอธิการบดี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6371" y="1325413"/>
            <a:ext cx="4198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4 พัฒนาระบบบริหารจัดการ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8379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9399" y="154543"/>
            <a:ext cx="111659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โครงการสำคัญตามแผนยุทธศาสตร์มหาวิทยาลัยราชภัฏพระนคร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 พ.ศ.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107971"/>
              </p:ext>
            </p:extLst>
          </p:nvPr>
        </p:nvGraphicFramePr>
        <p:xfrm>
          <a:off x="450761" y="1834191"/>
          <a:ext cx="11140225" cy="174371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91461"/>
                <a:gridCol w="6376893"/>
                <a:gridCol w="3171871"/>
              </a:tblGrid>
              <a:tr h="4635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กลยุทธ์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ชื่อโครงการ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หน่วยงาน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3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ชุมชนน่าอยู่ สิ่งแวดล้อมยั่งยืน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โครงการจัดทำระบบฐานข้อมูลกลางด้านพัฒนาท้องถิ่นด้านการศึกษา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960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โครงการพัฒนาศูนย์การเรียนรู้เพื่อเป้าหมายการพัฒนาที่ยั่งยืนสำหรับการบริหารจัดการทรัพยากรชุมชน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คณะวิทยาการจัดการ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880" y="1325413"/>
            <a:ext cx="3760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1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พัฒนาท้องถิ่น</a:t>
            </a:r>
            <a:endParaRPr 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8572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9399" y="154543"/>
            <a:ext cx="111659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โครงการสำคัญตามแผนยุทธศาสตร์มหาวิทยาลัยราชภัฏพระนคร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 พ.ศ.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50556"/>
              </p:ext>
            </p:extLst>
          </p:nvPr>
        </p:nvGraphicFramePr>
        <p:xfrm>
          <a:off x="450761" y="1834191"/>
          <a:ext cx="11140225" cy="302387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91461"/>
                <a:gridCol w="6376893"/>
                <a:gridCol w="3171871"/>
              </a:tblGrid>
              <a:tr h="4635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กลยุทธ์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ชื่อโครงการ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หน่วยงาน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31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 เครือข่ายความร่วมมือพัฒนาท้องถิ่น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โครงการส่งเสริมและการจัดการเรียนรู้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499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โครงการให้ความร่วมมือและให้แลกเปลี่ยนองค์ความรู้แก่ชุมชน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คณะเทคโนโลยีอุตสาหกรรม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96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วิศวกรสังคมสร้างนวัตกรเพื่อพัฒนานวัตกรรมในการบูรณาการ การวิจัย</a:t>
                      </a:r>
                      <a:b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</a:b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สู่การพัฒนาท้องถิ่น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สถาบันวิจัยและพัฒนา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96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โครงการจัดประชุมวิชาการระดับชาติและนานาชาติด้านศิลปวัฒนธรรมกับเครือข่ายมหาวิทยาลัยราชภัฏแห่งประเทศไทย 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สำนักศิลปะและวัฒนธรรม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880" y="1325413"/>
            <a:ext cx="3760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1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พัฒนาท้องถิ่น</a:t>
            </a:r>
            <a:endParaRPr 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9072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9399" y="154543"/>
            <a:ext cx="111659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โครงการสำคัญตามแผนยุทธศาสตร์มหาวิทยาลัยราชภัฏพระนคร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 พ.ศ.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360482"/>
              </p:ext>
            </p:extLst>
          </p:nvPr>
        </p:nvGraphicFramePr>
        <p:xfrm>
          <a:off x="450761" y="1834191"/>
          <a:ext cx="11140225" cy="220091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91461"/>
                <a:gridCol w="6376893"/>
                <a:gridCol w="3171871"/>
              </a:tblGrid>
              <a:tr h="4635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กลยุทธ์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ชื่อโครงการ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หน่วยงาน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31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ผลผลิตสอดรับกับความต้องการ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โครงการพัฒนาระบบฐานข้อมูลสนับสนุนการผลิตและพัฒนาครู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โครงการพัฒนาระบบการจัดการศึกษา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96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โครงการพัฒนาสถาบันต้นแบบการผลิตครู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7428" y="1325413"/>
            <a:ext cx="3760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2 การผลิตและพัฒนาครู</a:t>
            </a:r>
          </a:p>
        </p:txBody>
      </p:sp>
    </p:spTree>
    <p:extLst>
      <p:ext uri="{BB962C8B-B14F-4D97-AF65-F5344CB8AC3E}">
        <p14:creationId xmlns:p14="http://schemas.microsoft.com/office/powerpoint/2010/main" val="338649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9399" y="154543"/>
            <a:ext cx="111659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โครงการสำคัญตามแผนยุทธศาสตร์มหาวิทยาลัยราชภัฏพระนคร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 พ.ศ.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942063"/>
              </p:ext>
            </p:extLst>
          </p:nvPr>
        </p:nvGraphicFramePr>
        <p:xfrm>
          <a:off x="450761" y="1834191"/>
          <a:ext cx="11140225" cy="165227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91461"/>
                <a:gridCol w="6376893"/>
                <a:gridCol w="3171871"/>
              </a:tblGrid>
              <a:tr h="4635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กลยุทธ์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ชื่อโครงการ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หน่วยงาน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ความรู้คู่คุณธรรมนำสังคม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โครงการพัฒนาอาจารย์เป็นอาจารย์ต้นแบบด้านการศึกษา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7428" y="1325413"/>
            <a:ext cx="3760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2 การผลิตและพัฒนาครู</a:t>
            </a:r>
          </a:p>
        </p:txBody>
      </p:sp>
    </p:spTree>
    <p:extLst>
      <p:ext uri="{BB962C8B-B14F-4D97-AF65-F5344CB8AC3E}">
        <p14:creationId xmlns:p14="http://schemas.microsoft.com/office/powerpoint/2010/main" val="90811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9399" y="154543"/>
            <a:ext cx="111659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โครงการสำคัญตามแผนยุทธศาสตร์มหาวิทยาลัยราชภัฏพระนคร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 พ.ศ.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32194"/>
              </p:ext>
            </p:extLst>
          </p:nvPr>
        </p:nvGraphicFramePr>
        <p:xfrm>
          <a:off x="450761" y="1834191"/>
          <a:ext cx="11140225" cy="128651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91461"/>
                <a:gridCol w="6376893"/>
                <a:gridCol w="3171871"/>
              </a:tblGrid>
              <a:tr h="4635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กลยุทธ์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ชื่อโครงการ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kern="1200" dirty="0" smtClean="0"/>
                        <a:t>หน่วยงาน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มีปัญญา พึ่งพาตนเอง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โครงการพัฒนางานวิจัยเพื่อพัฒนาการเรียนการสอน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วิทยาลัยการฝึกหัดครู</a:t>
                      </a:r>
                      <a:endParaRPr lang="th-TH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7428" y="1325413"/>
            <a:ext cx="3760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2 การผลิตและพัฒนาครู</a:t>
            </a:r>
          </a:p>
        </p:txBody>
      </p:sp>
    </p:spTree>
    <p:extLst>
      <p:ext uri="{BB962C8B-B14F-4D97-AF65-F5344CB8AC3E}">
        <p14:creationId xmlns:p14="http://schemas.microsoft.com/office/powerpoint/2010/main" val="264374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</TotalTime>
  <Words>5006</Words>
  <Application>Microsoft Office PowerPoint</Application>
  <PresentationFormat>Widescreen</PresentationFormat>
  <Paragraphs>650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Angsana New</vt:lpstr>
      <vt:lpstr>Arial</vt:lpstr>
      <vt:lpstr>Calibri</vt:lpstr>
      <vt:lpstr>Calibri Light</vt:lpstr>
      <vt:lpstr>Cordia New</vt:lpstr>
      <vt:lpstr>TH SarabunPSK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361</cp:revision>
  <cp:lastPrinted>2023-01-24T04:11:04Z</cp:lastPrinted>
  <dcterms:created xsi:type="dcterms:W3CDTF">2023-01-19T02:22:28Z</dcterms:created>
  <dcterms:modified xsi:type="dcterms:W3CDTF">2023-03-17T02:54:35Z</dcterms:modified>
</cp:coreProperties>
</file>